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1" r:id="rId1"/>
  </p:sldMasterIdLst>
  <p:notesMasterIdLst>
    <p:notesMasterId r:id="rId32"/>
  </p:notesMasterIdLst>
  <p:handoutMasterIdLst>
    <p:handoutMasterId r:id="rId33"/>
  </p:handoutMasterIdLst>
  <p:sldIdLst>
    <p:sldId id="490" r:id="rId2"/>
    <p:sldId id="528" r:id="rId3"/>
    <p:sldId id="536" r:id="rId4"/>
    <p:sldId id="602" r:id="rId5"/>
    <p:sldId id="563" r:id="rId6"/>
    <p:sldId id="603" r:id="rId7"/>
    <p:sldId id="573" r:id="rId8"/>
    <p:sldId id="572" r:id="rId9"/>
    <p:sldId id="574" r:id="rId10"/>
    <p:sldId id="576" r:id="rId11"/>
    <p:sldId id="609" r:id="rId12"/>
    <p:sldId id="613" r:id="rId13"/>
    <p:sldId id="614" r:id="rId14"/>
    <p:sldId id="581" r:id="rId15"/>
    <p:sldId id="583" r:id="rId16"/>
    <p:sldId id="584" r:id="rId17"/>
    <p:sldId id="610" r:id="rId18"/>
    <p:sldId id="612" r:id="rId19"/>
    <p:sldId id="565" r:id="rId20"/>
    <p:sldId id="588" r:id="rId21"/>
    <p:sldId id="591" r:id="rId22"/>
    <p:sldId id="592" r:id="rId23"/>
    <p:sldId id="594" r:id="rId24"/>
    <p:sldId id="604" r:id="rId25"/>
    <p:sldId id="496" r:id="rId26"/>
    <p:sldId id="525" r:id="rId27"/>
    <p:sldId id="599" r:id="rId28"/>
    <p:sldId id="600" r:id="rId29"/>
    <p:sldId id="601" r:id="rId30"/>
    <p:sldId id="526" r:id="rId31"/>
  </p:sldIdLst>
  <p:sldSz cx="12226925" cy="6859588"/>
  <p:notesSz cx="9774238" cy="664845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56445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112891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69337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225783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822296" algn="l" defTabSz="1128918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3386755" algn="l" defTabSz="1128918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951214" algn="l" defTabSz="1128918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4515673" algn="l" defTabSz="1128918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2161">
          <p15:clr>
            <a:srgbClr val="A4A3A4"/>
          </p15:clr>
        </p15:guide>
        <p15:guide id="4" pos="385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2">
          <p15:clr>
            <a:srgbClr val="A4A3A4"/>
          </p15:clr>
        </p15:guide>
        <p15:guide id="2" pos="3109">
          <p15:clr>
            <a:srgbClr val="A4A3A4"/>
          </p15:clr>
        </p15:guide>
        <p15:guide id="3" orient="horz" pos="2095">
          <p15:clr>
            <a:srgbClr val="A4A3A4"/>
          </p15:clr>
        </p15:guide>
        <p15:guide id="4" pos="307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ECFF"/>
    <a:srgbClr val="99CCFF"/>
    <a:srgbClr val="66CCFF"/>
    <a:srgbClr val="96BBE4"/>
    <a:srgbClr val="1C1C1C"/>
    <a:srgbClr val="F0ECF4"/>
    <a:srgbClr val="FF9933"/>
    <a:srgbClr val="4D4D4D"/>
    <a:srgbClr val="FF9A60"/>
    <a:srgbClr val="FFD4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44" autoAdjust="0"/>
    <p:restoredTop sz="96395" autoAdjust="0"/>
  </p:normalViewPr>
  <p:slideViewPr>
    <p:cSldViewPr snapToGrid="0">
      <p:cViewPr varScale="1">
        <p:scale>
          <a:sx n="111" d="100"/>
          <a:sy n="111" d="100"/>
        </p:scale>
        <p:origin x="714" y="102"/>
      </p:cViewPr>
      <p:guideLst>
        <p:guide orient="horz" pos="2160"/>
        <p:guide pos="3840"/>
        <p:guide orient="horz" pos="2161"/>
        <p:guide pos="385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20" d="100"/>
          <a:sy n="120" d="100"/>
        </p:scale>
        <p:origin x="2016" y="102"/>
      </p:cViewPr>
      <p:guideLst>
        <p:guide orient="horz" pos="2142"/>
        <p:guide pos="3109"/>
        <p:guide orient="horz" pos="2095"/>
        <p:guide pos="307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35450" cy="331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537200" y="0"/>
            <a:ext cx="4235450" cy="331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22C93E-1805-4881-83D1-B1972237D3BE}" type="datetimeFigureOut">
              <a:rPr lang="ru-RU" smtClean="0"/>
              <a:pPr/>
              <a:t>10.12.2025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315075"/>
            <a:ext cx="4235450" cy="331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537200" y="6315075"/>
            <a:ext cx="4235450" cy="331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98EBB5-D8F2-46E4-9C0B-09C9AB8052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0089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4236076" cy="333820"/>
          </a:xfrm>
          <a:prstGeom prst="rect">
            <a:avLst/>
          </a:prstGeom>
        </p:spPr>
        <p:txBody>
          <a:bodyPr vert="horz" lIns="90078" tIns="45039" rIns="90078" bIns="45039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36601" y="3"/>
            <a:ext cx="4236076" cy="333820"/>
          </a:xfrm>
          <a:prstGeom prst="rect">
            <a:avLst/>
          </a:prstGeom>
        </p:spPr>
        <p:txBody>
          <a:bodyPr vert="horz" lIns="90078" tIns="45039" rIns="90078" bIns="45039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E836E16-83BF-41CD-8AB9-00A0E28F14E9}" type="datetimeFigureOut">
              <a:rPr lang="ru-RU"/>
              <a:pPr>
                <a:defRPr/>
              </a:pPr>
              <a:t>10.12.2025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89250" y="831850"/>
            <a:ext cx="3995738" cy="22431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078" tIns="45039" rIns="90078" bIns="45039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76956" y="3200016"/>
            <a:ext cx="7820328" cy="2617769"/>
          </a:xfrm>
          <a:prstGeom prst="rect">
            <a:avLst/>
          </a:prstGeom>
        </p:spPr>
        <p:txBody>
          <a:bodyPr vert="horz" lIns="90078" tIns="45039" rIns="90078" bIns="45039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6314631"/>
            <a:ext cx="4236076" cy="333819"/>
          </a:xfrm>
          <a:prstGeom prst="rect">
            <a:avLst/>
          </a:prstGeom>
        </p:spPr>
        <p:txBody>
          <a:bodyPr vert="horz" lIns="90078" tIns="45039" rIns="90078" bIns="45039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36601" y="6314631"/>
            <a:ext cx="4236076" cy="333819"/>
          </a:xfrm>
          <a:prstGeom prst="rect">
            <a:avLst/>
          </a:prstGeom>
        </p:spPr>
        <p:txBody>
          <a:bodyPr vert="horz" wrap="square" lIns="90078" tIns="45039" rIns="90078" bIns="4503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96D743D-12F0-4C56-8587-B5AD023BDB1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570184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64459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28918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693377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257836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822296" algn="l" defTabSz="1128918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386755" algn="l" defTabSz="1128918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3951214" algn="l" defTabSz="1128918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515673" algn="l" defTabSz="1128918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9250" y="831850"/>
            <a:ext cx="3995738" cy="22431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6D743D-12F0-4C56-8587-B5AD023BDB17}" type="slidenum">
              <a:rPr lang="ru-RU" altLang="ru-RU" smtClean="0"/>
              <a:pPr>
                <a:defRPr/>
              </a:pPr>
              <a:t>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81769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6D743D-12F0-4C56-8587-B5AD023BDB17}" type="slidenum">
              <a:rPr lang="ru-RU" altLang="ru-RU" smtClean="0"/>
              <a:pPr>
                <a:defRPr/>
              </a:pPr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8488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96630" y="2515183"/>
            <a:ext cx="8940938" cy="2263305"/>
          </a:xfrm>
        </p:spPr>
        <p:txBody>
          <a:bodyPr anchor="b">
            <a:normAutofit/>
          </a:bodyPr>
          <a:lstStyle>
            <a:lvl1pPr>
              <a:defRPr sz="540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6630" y="4778486"/>
            <a:ext cx="8940938" cy="112654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8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7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1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3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EE5ADF-9E0A-4D85-BFE8-EB7E66D9B1D3}" type="datetime1">
              <a:rPr lang="ru-RU" smtClean="0"/>
              <a:t>10.12.2025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4812"/>
            <a:ext cx="1749650" cy="77876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336" y="4530589"/>
            <a:ext cx="782001" cy="365210"/>
          </a:xfrm>
        </p:spPr>
        <p:txBody>
          <a:bodyPr/>
          <a:lstStyle/>
          <a:p>
            <a:pPr>
              <a:defRPr/>
            </a:pPr>
            <a:fld id="{167FE702-51F7-4764-B8DC-54744C45BEC4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78896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353" y="624254"/>
            <a:ext cx="8937215" cy="12811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6629" y="2134094"/>
            <a:ext cx="8940939" cy="377849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4D47CB-6F59-476B-A813-6F9E1328E399}" type="datetime1">
              <a:rPr lang="ru-RU" smtClean="0"/>
              <a:t>10.12.2025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200" y="714541"/>
            <a:ext cx="1593077" cy="507414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B29DB7-485C-44F6-B3B7-3685C285E678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3800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6629" y="2059227"/>
            <a:ext cx="8940938" cy="1469140"/>
          </a:xfrm>
        </p:spPr>
        <p:txBody>
          <a:bodyPr anchor="b"/>
          <a:lstStyle>
            <a:lvl1pPr algn="l">
              <a:defRPr sz="4001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6629" y="3530947"/>
            <a:ext cx="8940938" cy="860599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9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5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8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91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4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7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10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83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EC02D7-6966-426A-B2E1-E856F42B2A12}" type="datetime1">
              <a:rPr lang="ru-RU" smtClean="0"/>
              <a:t>10.12.2025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200" y="3178912"/>
            <a:ext cx="1593077" cy="507414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336" y="3244890"/>
            <a:ext cx="782001" cy="365210"/>
          </a:xfrm>
        </p:spPr>
        <p:txBody>
          <a:bodyPr/>
          <a:lstStyle/>
          <a:p>
            <a:pPr>
              <a:defRPr/>
            </a:pPr>
            <a:fld id="{6A1E0557-0DDE-4885-8C0D-ABC29F1A91F4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62430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96629" y="2134094"/>
            <a:ext cx="4326221" cy="37784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11346" y="2126714"/>
            <a:ext cx="4326221" cy="37784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CF0B71B-E044-4BBB-BF3F-64F6D0F46F99}" type="datetime1">
              <a:rPr lang="ru-RU" smtClean="0"/>
              <a:t>10.12.2025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200" y="714541"/>
            <a:ext cx="1593077" cy="507414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336" y="787965"/>
            <a:ext cx="782001" cy="365210"/>
          </a:xfrm>
        </p:spPr>
        <p:txBody>
          <a:bodyPr/>
          <a:lstStyle/>
          <a:p>
            <a:pPr>
              <a:defRPr/>
            </a:pPr>
            <a:fld id="{8DD81A7A-3AA2-496B-9A51-AB5A6C50F55C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14063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7793" y="1973160"/>
            <a:ext cx="4004170" cy="576395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91" indent="0">
              <a:buNone/>
              <a:defRPr sz="2000" b="1"/>
            </a:lvl2pPr>
            <a:lvl3pPr marL="914583" indent="0">
              <a:buNone/>
              <a:defRPr sz="1800" b="1"/>
            </a:lvl3pPr>
            <a:lvl4pPr marL="1371874" indent="0">
              <a:buNone/>
              <a:defRPr sz="1600" b="1"/>
            </a:lvl4pPr>
            <a:lvl5pPr marL="1829166" indent="0">
              <a:buNone/>
              <a:defRPr sz="1600" b="1"/>
            </a:lvl5pPr>
            <a:lvl6pPr marL="2286457" indent="0">
              <a:buNone/>
              <a:defRPr sz="1600" b="1"/>
            </a:lvl6pPr>
            <a:lvl7pPr marL="2743749" indent="0">
              <a:buNone/>
              <a:defRPr sz="1600" b="1"/>
            </a:lvl7pPr>
            <a:lvl8pPr marL="3201040" indent="0">
              <a:buNone/>
              <a:defRPr sz="1600" b="1"/>
            </a:lvl8pPr>
            <a:lvl9pPr marL="3658332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96629" y="2549556"/>
            <a:ext cx="4355334" cy="33548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28133" y="1969931"/>
            <a:ext cx="4010456" cy="576395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91" indent="0">
              <a:buNone/>
              <a:defRPr sz="2000" b="1"/>
            </a:lvl2pPr>
            <a:lvl3pPr marL="914583" indent="0">
              <a:buNone/>
              <a:defRPr sz="1800" b="1"/>
            </a:lvl3pPr>
            <a:lvl4pPr marL="1371874" indent="0">
              <a:buNone/>
              <a:defRPr sz="1600" b="1"/>
            </a:lvl4pPr>
            <a:lvl5pPr marL="1829166" indent="0">
              <a:buNone/>
              <a:defRPr sz="1600" b="1"/>
            </a:lvl5pPr>
            <a:lvl6pPr marL="2286457" indent="0">
              <a:buNone/>
              <a:defRPr sz="1600" b="1"/>
            </a:lvl6pPr>
            <a:lvl7pPr marL="2743749" indent="0">
              <a:buNone/>
              <a:defRPr sz="1600" b="1"/>
            </a:lvl7pPr>
            <a:lvl8pPr marL="3201040" indent="0">
              <a:buNone/>
              <a:defRPr sz="1600" b="1"/>
            </a:lvl8pPr>
            <a:lvl9pPr marL="3658332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87488" y="2546327"/>
            <a:ext cx="4351102" cy="33548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046153-39CF-4DCC-AB15-4D6A329D99EA}" type="datetime1">
              <a:rPr lang="ru-RU" smtClean="0"/>
              <a:t>10.12.2025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200" y="714541"/>
            <a:ext cx="1593077" cy="507414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336" y="787965"/>
            <a:ext cx="782001" cy="365210"/>
          </a:xfrm>
        </p:spPr>
        <p:txBody>
          <a:bodyPr/>
          <a:lstStyle/>
          <a:p>
            <a:pPr>
              <a:defRPr/>
            </a:pPr>
            <a:fld id="{C519198B-4560-450F-BBA8-A12BC5068FB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8897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6D918E-211D-403D-A278-32601931A5D5}" type="datetime1">
              <a:rPr lang="ru-RU" smtClean="0"/>
              <a:t>10.12.2025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200" y="714541"/>
            <a:ext cx="1593077" cy="507414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0E0B32-9A00-4A10-A5D1-822C47F2CC08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68497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E53857-6B46-4C7C-9302-3CD4D885C6A3}" type="datetime1">
              <a:rPr lang="ru-RU" smtClean="0"/>
              <a:t>10.12.2025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200" y="714541"/>
            <a:ext cx="1593077" cy="507414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3097C0-09E4-41BE-A183-EB5A4EFA661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43400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6629" y="446191"/>
            <a:ext cx="3515240" cy="976538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41125" y="446192"/>
            <a:ext cx="5196443" cy="5416217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96629" y="1598983"/>
            <a:ext cx="3515240" cy="4263423"/>
          </a:xfrm>
        </p:spPr>
        <p:txBody>
          <a:bodyPr/>
          <a:lstStyle>
            <a:lvl1pPr marL="0" indent="0">
              <a:buNone/>
              <a:defRPr sz="1400"/>
            </a:lvl1pPr>
            <a:lvl2pPr marL="457291" indent="0">
              <a:buNone/>
              <a:defRPr sz="1200"/>
            </a:lvl2pPr>
            <a:lvl3pPr marL="914583" indent="0">
              <a:buNone/>
              <a:defRPr sz="1000"/>
            </a:lvl3pPr>
            <a:lvl4pPr marL="1371874" indent="0">
              <a:buNone/>
              <a:defRPr sz="900"/>
            </a:lvl4pPr>
            <a:lvl5pPr marL="1829166" indent="0">
              <a:buNone/>
              <a:defRPr sz="900"/>
            </a:lvl5pPr>
            <a:lvl6pPr marL="2286457" indent="0">
              <a:buNone/>
              <a:defRPr sz="900"/>
            </a:lvl6pPr>
            <a:lvl7pPr marL="2743749" indent="0">
              <a:buNone/>
              <a:defRPr sz="900"/>
            </a:lvl7pPr>
            <a:lvl8pPr marL="3201040" indent="0">
              <a:buNone/>
              <a:defRPr sz="900"/>
            </a:lvl8pPr>
            <a:lvl9pPr marL="3658332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2DB06F-F6EA-49C2-85F6-A5CA5AEC3003}" type="datetime1">
              <a:rPr lang="ru-RU" smtClean="0"/>
              <a:t>10.12.2025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200" y="714541"/>
            <a:ext cx="1593077" cy="507414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B131EF-184A-4479-91B8-99FC0C0B29B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40700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6630" y="4801712"/>
            <a:ext cx="8940939" cy="566869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96629" y="635112"/>
            <a:ext cx="8940939" cy="3855863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91" indent="0">
              <a:buNone/>
              <a:defRPr sz="1600"/>
            </a:lvl2pPr>
            <a:lvl3pPr marL="914583" indent="0">
              <a:buNone/>
              <a:defRPr sz="1600"/>
            </a:lvl3pPr>
            <a:lvl4pPr marL="1371874" indent="0">
              <a:buNone/>
              <a:defRPr sz="1600"/>
            </a:lvl4pPr>
            <a:lvl5pPr marL="1829166" indent="0">
              <a:buNone/>
              <a:defRPr sz="1600"/>
            </a:lvl5pPr>
            <a:lvl6pPr marL="2286457" indent="0">
              <a:buNone/>
              <a:defRPr sz="1600"/>
            </a:lvl6pPr>
            <a:lvl7pPr marL="2743749" indent="0">
              <a:buNone/>
              <a:defRPr sz="1600"/>
            </a:lvl7pPr>
            <a:lvl8pPr marL="3201040" indent="0">
              <a:buNone/>
              <a:defRPr sz="1600"/>
            </a:lvl8pPr>
            <a:lvl9pPr marL="3658332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96630" y="5368581"/>
            <a:ext cx="8940939" cy="493826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91" indent="0">
              <a:buNone/>
              <a:defRPr sz="1200"/>
            </a:lvl2pPr>
            <a:lvl3pPr marL="914583" indent="0">
              <a:buNone/>
              <a:defRPr sz="1000"/>
            </a:lvl3pPr>
            <a:lvl4pPr marL="1371874" indent="0">
              <a:buNone/>
              <a:defRPr sz="900"/>
            </a:lvl4pPr>
            <a:lvl5pPr marL="1829166" indent="0">
              <a:buNone/>
              <a:defRPr sz="900"/>
            </a:lvl5pPr>
            <a:lvl6pPr marL="2286457" indent="0">
              <a:buNone/>
              <a:defRPr sz="900"/>
            </a:lvl6pPr>
            <a:lvl7pPr marL="2743749" indent="0">
              <a:buNone/>
              <a:defRPr sz="900"/>
            </a:lvl7pPr>
            <a:lvl8pPr marL="3201040" indent="0">
              <a:buNone/>
              <a:defRPr sz="900"/>
            </a:lvl8pPr>
            <a:lvl9pPr marL="3658332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97264A-2C68-485E-8184-FF171765A926}" type="datetime1">
              <a:rPr lang="ru-RU" smtClean="0"/>
              <a:t>10.12.2025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200" y="4912863"/>
            <a:ext cx="1593077" cy="507414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3336" y="4984241"/>
            <a:ext cx="782001" cy="365210"/>
          </a:xfrm>
        </p:spPr>
        <p:txBody>
          <a:bodyPr/>
          <a:lstStyle/>
          <a:p>
            <a:pPr>
              <a:defRPr/>
            </a:pPr>
            <a:fld id="{C86316DC-9D0D-4F77-843C-6593D7686EC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4299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6629" y="609741"/>
            <a:ext cx="8940938" cy="3117762"/>
          </a:xfrm>
        </p:spPr>
        <p:txBody>
          <a:bodyPr anchor="ctr">
            <a:normAutofit/>
          </a:bodyPr>
          <a:lstStyle>
            <a:lvl1pPr algn="l">
              <a:defRPr sz="4801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6629" y="4355054"/>
            <a:ext cx="8940938" cy="155622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9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5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8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91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4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7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10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83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1F7B78-318A-4AE9-ACBC-5D3A2A0510BC}" type="datetime1">
              <a:rPr lang="ru-RU" smtClean="0"/>
              <a:t>10.12.2025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200" y="3178912"/>
            <a:ext cx="1593077" cy="507414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336" y="3244890"/>
            <a:ext cx="782001" cy="365210"/>
          </a:xfrm>
        </p:spPr>
        <p:txBody>
          <a:bodyPr/>
          <a:lstStyle/>
          <a:p>
            <a:pPr>
              <a:defRPr/>
            </a:pPr>
            <a:fld id="{EF6227C8-DA3F-4A3C-8A98-46F3EF06279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21437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8113" y="609741"/>
            <a:ext cx="8417971" cy="2896270"/>
          </a:xfrm>
        </p:spPr>
        <p:txBody>
          <a:bodyPr anchor="ctr">
            <a:normAutofit/>
          </a:bodyPr>
          <a:lstStyle>
            <a:lvl1pPr algn="l">
              <a:defRPr sz="4801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84394" y="3506012"/>
            <a:ext cx="7558143" cy="381088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91" indent="0">
              <a:buFontTx/>
              <a:buNone/>
              <a:defRPr/>
            </a:lvl2pPr>
            <a:lvl3pPr marL="914583" indent="0">
              <a:buFontTx/>
              <a:buNone/>
              <a:defRPr/>
            </a:lvl3pPr>
            <a:lvl4pPr marL="1371874" indent="0">
              <a:buFontTx/>
              <a:buNone/>
              <a:defRPr/>
            </a:lvl4pPr>
            <a:lvl5pPr marL="1829166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6629" y="4355054"/>
            <a:ext cx="8940938" cy="155622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9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5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8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91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4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7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10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83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60E0862-CDFE-4EBF-AE0A-5387A94D8B69}" type="datetime1">
              <a:rPr lang="ru-RU" smtClean="0"/>
              <a:t>10.12.2025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200" y="3178912"/>
            <a:ext cx="1593077" cy="507414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336" y="3244890"/>
            <a:ext cx="782001" cy="365210"/>
          </a:xfrm>
        </p:spPr>
        <p:txBody>
          <a:bodyPr/>
          <a:lstStyle/>
          <a:p>
            <a:pPr>
              <a:defRPr/>
            </a:pPr>
            <a:fld id="{EF6227C8-DA3F-4A3C-8A98-46F3EF06279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14" name="TextBox 13"/>
          <p:cNvSpPr txBox="1"/>
          <p:nvPr/>
        </p:nvSpPr>
        <p:spPr>
          <a:xfrm>
            <a:off x="2474721" y="648155"/>
            <a:ext cx="611346" cy="584911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/>
          <a:p>
            <a:pPr lvl="0"/>
            <a:r>
              <a:rPr lang="en-US" sz="8002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46692" y="2905979"/>
            <a:ext cx="611346" cy="584911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/>
          <a:p>
            <a:pPr lvl="0"/>
            <a:r>
              <a:rPr lang="en-US" sz="8002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567658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6630" y="2438965"/>
            <a:ext cx="8940939" cy="2725476"/>
          </a:xfrm>
        </p:spPr>
        <p:txBody>
          <a:bodyPr anchor="b">
            <a:normAutofit/>
          </a:bodyPr>
          <a:lstStyle>
            <a:lvl1pPr algn="l">
              <a:defRPr sz="4801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96630" y="5182800"/>
            <a:ext cx="8940939" cy="72979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6A6BEF-EA21-4E1A-91F3-2496357C8738}" type="datetime1">
              <a:rPr lang="ru-RU" smtClean="0"/>
              <a:t>10.12.2025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200" y="4912863"/>
            <a:ext cx="1593077" cy="507414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3336" y="4984241"/>
            <a:ext cx="782001" cy="365210"/>
          </a:xfrm>
        </p:spPr>
        <p:txBody>
          <a:bodyPr/>
          <a:lstStyle/>
          <a:p>
            <a:pPr>
              <a:defRPr/>
            </a:pPr>
            <a:fld id="{EF6227C8-DA3F-4A3C-8A98-46F3EF06279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127503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58113" y="609741"/>
            <a:ext cx="8417971" cy="2896270"/>
          </a:xfrm>
        </p:spPr>
        <p:txBody>
          <a:bodyPr anchor="ctr">
            <a:normAutofit/>
          </a:bodyPr>
          <a:lstStyle>
            <a:lvl1pPr algn="l">
              <a:defRPr sz="4801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96629" y="4344406"/>
            <a:ext cx="8940939" cy="838394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91" indent="0">
              <a:buFontTx/>
              <a:buNone/>
              <a:defRPr/>
            </a:lvl2pPr>
            <a:lvl3pPr marL="914583" indent="0">
              <a:buFontTx/>
              <a:buNone/>
              <a:defRPr/>
            </a:lvl3pPr>
            <a:lvl4pPr marL="1371874" indent="0">
              <a:buFontTx/>
              <a:buNone/>
              <a:defRPr/>
            </a:lvl4pPr>
            <a:lvl5pPr marL="1829166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96630" y="5182800"/>
            <a:ext cx="8940939" cy="72979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D19E37-1354-4952-A6E6-E589B6D0E2C6}" type="datetime1">
              <a:rPr lang="ru-RU" smtClean="0"/>
              <a:t>10.12.2025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200" y="4912863"/>
            <a:ext cx="1593077" cy="507414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3336" y="4984241"/>
            <a:ext cx="782001" cy="365210"/>
          </a:xfrm>
        </p:spPr>
        <p:txBody>
          <a:bodyPr/>
          <a:lstStyle/>
          <a:p>
            <a:pPr>
              <a:defRPr/>
            </a:pPr>
            <a:fld id="{EF6227C8-DA3F-4A3C-8A98-46F3EF06279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17" name="TextBox 16"/>
          <p:cNvSpPr txBox="1"/>
          <p:nvPr/>
        </p:nvSpPr>
        <p:spPr>
          <a:xfrm>
            <a:off x="2474721" y="648155"/>
            <a:ext cx="611346" cy="584911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/>
          <a:p>
            <a:pPr lvl="0"/>
            <a:r>
              <a:rPr lang="en-US" sz="8002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46692" y="2905979"/>
            <a:ext cx="611346" cy="584911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/>
          <a:p>
            <a:pPr lvl="0"/>
            <a:r>
              <a:rPr lang="en-US" sz="8002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330711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6629" y="627552"/>
            <a:ext cx="8940938" cy="2880687"/>
          </a:xfrm>
        </p:spPr>
        <p:txBody>
          <a:bodyPr anchor="ctr">
            <a:normAutofit/>
          </a:bodyPr>
          <a:lstStyle>
            <a:lvl1pPr algn="l">
              <a:defRPr sz="4801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96629" y="4344406"/>
            <a:ext cx="8940939" cy="838394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91" indent="0">
              <a:buFontTx/>
              <a:buNone/>
              <a:defRPr/>
            </a:lvl2pPr>
            <a:lvl3pPr marL="914583" indent="0">
              <a:buFontTx/>
              <a:buNone/>
              <a:defRPr/>
            </a:lvl3pPr>
            <a:lvl4pPr marL="1371874" indent="0">
              <a:buFontTx/>
              <a:buNone/>
              <a:defRPr/>
            </a:lvl4pPr>
            <a:lvl5pPr marL="1829166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96630" y="5182800"/>
            <a:ext cx="8940939" cy="72979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C62EFE-45C4-4EFF-8C56-8E282380BBD4}" type="datetime1">
              <a:rPr lang="ru-RU" smtClean="0"/>
              <a:t>10.12.2025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200" y="4912863"/>
            <a:ext cx="1593077" cy="507414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3336" y="4984241"/>
            <a:ext cx="782001" cy="365210"/>
          </a:xfrm>
        </p:spPr>
        <p:txBody>
          <a:bodyPr/>
          <a:lstStyle/>
          <a:p>
            <a:pPr>
              <a:defRPr/>
            </a:pPr>
            <a:fld id="{EF6227C8-DA3F-4A3C-8A98-46F3EF06279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541515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BA3ACE-1DB1-492D-9919-4616BE477807}" type="datetime1">
              <a:rPr lang="ru-RU" smtClean="0"/>
              <a:t>10.12.2025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200" y="714541"/>
            <a:ext cx="1593077" cy="507414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8D28B8-2F8E-4243-BEFC-0D692C5D31B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464795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21438" y="627551"/>
            <a:ext cx="2213925" cy="5285040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6629" y="627551"/>
            <a:ext cx="6495554" cy="528504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3DAF18-6DB0-42EC-9A3B-A6C0B3CE57A0}" type="datetime1">
              <a:rPr lang="ru-RU" smtClean="0"/>
              <a:t>10.12.2025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200" y="714541"/>
            <a:ext cx="1593077" cy="507414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1FDCC1-A719-4BC1-B1BD-58EAAE167D1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28657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7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32322" y="116659"/>
            <a:ext cx="7702856" cy="504173"/>
          </a:xfrm>
        </p:spPr>
        <p:txBody>
          <a:bodyPr>
            <a:noAutofit/>
          </a:bodyPr>
          <a:lstStyle>
            <a:lvl1pPr algn="l">
              <a:defRPr sz="40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5DF87-4BE8-4670-B256-55FF58F91B9E}" type="datetime1">
              <a:rPr lang="ru-RU" smtClean="0"/>
              <a:t>10.12.2025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32836-BE5D-489F-BD42-7CDC870F2A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737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53"/>
            <a:ext cx="2859684" cy="6640165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99" y="-786"/>
            <a:ext cx="2363425" cy="6855626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3404" cy="68595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00352" y="624254"/>
            <a:ext cx="8937215" cy="12811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6629" y="2134094"/>
            <a:ext cx="8940939" cy="3887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1294" y="6131856"/>
            <a:ext cx="1149567" cy="3704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875F7DB-7252-46B7-A670-0890B816CE5D}" type="datetime1">
              <a:rPr lang="ru-RU" smtClean="0"/>
              <a:t>10.12.2025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6630" y="6137229"/>
            <a:ext cx="7641827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3336" y="787965"/>
            <a:ext cx="782001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>
              <a:defRPr/>
            </a:pPr>
            <a:fld id="{EF6227C8-DA3F-4A3C-8A98-46F3EF06279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84247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</p:sldLayoutIdLst>
  <p:hf hdr="0" dt="0"/>
  <p:txStyles>
    <p:titleStyle>
      <a:lvl1pPr algn="l" defTabSz="457291" rtl="0" eaLnBrk="1" latinLnBrk="0" hangingPunct="1">
        <a:spcBef>
          <a:spcPct val="0"/>
        </a:spcBef>
        <a:buNone/>
        <a:defRPr sz="3601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69" indent="-342969" algn="l" defTabSz="457291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3099" indent="-285807" algn="l" defTabSz="457291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229" indent="-228646" algn="l" defTabSz="457291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520" indent="-228646" algn="l" defTabSz="457291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811" indent="-228646" algn="l" defTabSz="457291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5103" indent="-228646" algn="l" defTabSz="457291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2394" indent="-228646" algn="l" defTabSz="457291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686" indent="-228646" algn="l" defTabSz="457291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977" indent="-228646" algn="l" defTabSz="457291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91" algn="l" defTabSz="457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583" algn="l" defTabSz="457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874" algn="l" defTabSz="457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166" algn="l" defTabSz="457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457" algn="l" defTabSz="457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749" algn="l" defTabSz="457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1040" algn="l" defTabSz="457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332" algn="l" defTabSz="457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9"/>
          <p:cNvSpPr/>
          <p:nvPr/>
        </p:nvSpPr>
        <p:spPr>
          <a:xfrm>
            <a:off x="9886951" y="366901"/>
            <a:ext cx="2340778" cy="59291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12" name="Прямая соединительная линия 11"/>
          <p:cNvCxnSpPr/>
          <p:nvPr/>
        </p:nvCxnSpPr>
        <p:spPr bwMode="auto">
          <a:xfrm>
            <a:off x="150862" y="5649159"/>
            <a:ext cx="7028204" cy="15879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 bwMode="auto">
          <a:xfrm>
            <a:off x="1" y="6382709"/>
            <a:ext cx="12226924" cy="40933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 bwMode="auto">
          <a:xfrm>
            <a:off x="12526" y="851770"/>
            <a:ext cx="10997864" cy="4003"/>
          </a:xfrm>
          <a:prstGeom prst="line">
            <a:avLst/>
          </a:prstGeom>
          <a:ln w="12700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1"/>
          <p:cNvGrpSpPr/>
          <p:nvPr/>
        </p:nvGrpSpPr>
        <p:grpSpPr>
          <a:xfrm>
            <a:off x="-17463" y="-74833"/>
            <a:ext cx="14530021" cy="6812592"/>
            <a:chOff x="0" y="8203"/>
            <a:chExt cx="14530021" cy="6812592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698270" y="2357885"/>
              <a:ext cx="8920394" cy="2146380"/>
            </a:xfrm>
            <a:prstGeom prst="rect">
              <a:avLst/>
            </a:prstGeom>
          </p:spPr>
          <p:txBody>
            <a:bodyPr wrap="square" lIns="150519" tIns="75259" rIns="150519" bIns="75259">
              <a:spAutoFit/>
            </a:bodyPr>
            <a:lstStyle/>
            <a:p>
              <a:pPr algn="ctr" defTabSz="1170701">
                <a:lnSpc>
                  <a:spcPct val="90000"/>
                </a:lnSpc>
                <a:spcAft>
                  <a:spcPct val="35000"/>
                </a:spcAft>
              </a:pPr>
              <a:r>
                <a:rPr lang="ru-RU" sz="3600" b="1" dirty="0">
                  <a:solidFill>
                    <a:srgbClr val="002060"/>
                  </a:solidFill>
                </a:rPr>
                <a:t>Порядок открытия лицевых </a:t>
              </a:r>
              <a:r>
                <a:rPr lang="ru-RU" sz="3600" b="1" dirty="0" smtClean="0">
                  <a:solidFill>
                    <a:srgbClr val="002060"/>
                  </a:solidFill>
                </a:rPr>
                <a:t>счетов (разделов) </a:t>
              </a:r>
              <a:r>
                <a:rPr lang="ru-RU" sz="3600" b="1" dirty="0">
                  <a:solidFill>
                    <a:srgbClr val="002060"/>
                  </a:solidFill>
                </a:rPr>
                <a:t>территориальными органами Федерального казначейства </a:t>
              </a:r>
              <a:r>
                <a:rPr lang="ru-RU" sz="3600" b="1" dirty="0" smtClean="0">
                  <a:solidFill>
                    <a:srgbClr val="002060"/>
                  </a:solidFill>
                </a:rPr>
                <a:t>участникам </a:t>
              </a:r>
              <a:r>
                <a:rPr lang="ru-RU" sz="3600" b="1" dirty="0">
                  <a:solidFill>
                    <a:srgbClr val="002060"/>
                  </a:solidFill>
                </a:rPr>
                <a:t>казначейского </a:t>
              </a:r>
              <a:r>
                <a:rPr lang="ru-RU" sz="3600" b="1" dirty="0" smtClean="0">
                  <a:solidFill>
                    <a:srgbClr val="002060"/>
                  </a:solidFill>
                </a:rPr>
                <a:t>сопровождения</a:t>
              </a:r>
              <a:endPara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7360285" y="6391808"/>
              <a:ext cx="7169736" cy="428987"/>
            </a:xfrm>
            <a:prstGeom prst="rect">
              <a:avLst/>
            </a:prstGeom>
          </p:spPr>
          <p:txBody>
            <a:bodyPr wrap="square" lIns="150519" tIns="75259" rIns="150519" bIns="75259">
              <a:spAutoFit/>
            </a:bodyPr>
            <a:lstStyle/>
            <a:p>
              <a:pPr algn="ctr"/>
              <a:r>
                <a:rPr lang="ru-RU" dirty="0" smtClean="0">
                  <a:solidFill>
                    <a:schemeClr val="tx1">
                      <a:alpha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г. Тюмень, декабрь 2025 год</a:t>
              </a:r>
              <a:endParaRPr lang="ru-RU" sz="1100" dirty="0">
                <a:solidFill>
                  <a:schemeClr val="tx1">
                    <a:alpha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266749" y="6380945"/>
              <a:ext cx="7169736" cy="428987"/>
            </a:xfrm>
            <a:prstGeom prst="rect">
              <a:avLst/>
            </a:prstGeom>
          </p:spPr>
          <p:txBody>
            <a:bodyPr wrap="square" lIns="150519" tIns="75259" rIns="150519" bIns="75259">
              <a:spAutoFit/>
            </a:bodyPr>
            <a:lstStyle/>
            <a:p>
              <a:r>
                <a:rPr lang="en-US" dirty="0" smtClean="0">
                  <a:solidFill>
                    <a:schemeClr val="tx1">
                      <a:alpha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tumen.roskazna.gov.ru</a:t>
              </a:r>
              <a:endParaRPr lang="ru-RU" dirty="0" smtClean="0">
                <a:solidFill>
                  <a:schemeClr val="tx1">
                    <a:alpha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8203"/>
              <a:ext cx="2142067" cy="838510"/>
            </a:xfrm>
            <a:prstGeom prst="rect">
              <a:avLst/>
            </a:prstGeom>
          </p:spPr>
        </p:pic>
      </p:grpSp>
      <p:cxnSp>
        <p:nvCxnSpPr>
          <p:cNvPr id="13" name="Прямая соединительная линия 12"/>
          <p:cNvCxnSpPr/>
          <p:nvPr/>
        </p:nvCxnSpPr>
        <p:spPr bwMode="auto">
          <a:xfrm flipV="1">
            <a:off x="-17463" y="858817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99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33399" y="1557586"/>
            <a:ext cx="11191875" cy="135034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b="0" dirty="0">
                <a:solidFill>
                  <a:schemeClr val="tx1"/>
                </a:solidFill>
              </a:rPr>
              <a:t>Порядок открытия лицевых счетов территориальными органами Федерального казначейства </a:t>
            </a:r>
            <a:r>
              <a:rPr lang="ru-RU" sz="1800" b="0" dirty="0" smtClean="0">
                <a:solidFill>
                  <a:schemeClr val="tx1"/>
                </a:solidFill>
              </a:rPr>
              <a:t>участникам </a:t>
            </a:r>
            <a:r>
              <a:rPr lang="ru-RU" sz="1800" b="0" dirty="0">
                <a:solidFill>
                  <a:schemeClr val="tx1"/>
                </a:solidFill>
              </a:rPr>
              <a:t>казначейского </a:t>
            </a:r>
            <a:r>
              <a:rPr lang="ru-RU" sz="1800" b="0" dirty="0" smtClean="0">
                <a:solidFill>
                  <a:schemeClr val="tx1"/>
                </a:solidFill>
              </a:rPr>
              <a:t>сопровождения, утвержденный приказом Федерального казначейства </a:t>
            </a:r>
            <a:r>
              <a:rPr lang="ru-RU" sz="1800" dirty="0" smtClean="0">
                <a:solidFill>
                  <a:schemeClr val="tx1"/>
                </a:solidFill>
              </a:rPr>
              <a:t>от 22.12.2021 № 44н </a:t>
            </a:r>
            <a:r>
              <a:rPr lang="ru-RU" sz="1800" b="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(ред</a:t>
            </a:r>
            <a:r>
              <a:rPr lang="ru-RU" sz="1800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от 30.09.2025</a:t>
            </a:r>
            <a:r>
              <a:rPr lang="ru-RU" sz="1800" b="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sz="1800" b="0" dirty="0">
              <a:solidFill>
                <a:schemeClr val="tx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753105" y="6494378"/>
            <a:ext cx="2852950" cy="365210"/>
          </a:xfrm>
        </p:spPr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12141" y="3099247"/>
            <a:ext cx="10472467" cy="26804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endParaRPr lang="ru-RU" sz="1400" b="1" u="sng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400" b="1" u="sng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Основанием для открытия лицевого счета (раздела на лицевом счете) являются:</a:t>
            </a:r>
          </a:p>
          <a:p>
            <a:pPr algn="ctr"/>
            <a:endParaRPr lang="ru-RU" sz="1400" b="1" u="sng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AutoNum type="arabicPeriod"/>
            </a:pPr>
            <a:r>
              <a:rPr lang="ru-RU" sz="1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Документ-основание либо выписка из документа-основания, либо карточка контракта (договора);</a:t>
            </a:r>
          </a:p>
          <a:p>
            <a:pPr marL="342900" indent="-342900" algn="just">
              <a:buAutoNum type="arabicPeriod"/>
            </a:pPr>
            <a:r>
              <a:rPr lang="ru-RU" sz="1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Документы, предусмотренные законодательными и нормативными правовыми актами РФ, являющиеся основанием для осуществления казначейского сопровождения средств;</a:t>
            </a:r>
          </a:p>
          <a:p>
            <a:pPr marL="342900" indent="-342900" algn="just">
              <a:buFontTx/>
              <a:buAutoNum type="arabicPeriod"/>
            </a:pPr>
            <a:r>
              <a:rPr lang="ru-RU" sz="1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Наличие 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доверенности в электронной форме, определяющей полномочия лиц, уполномоченных действовать от имени участника казначейского сопровождения</a:t>
            </a:r>
            <a:r>
              <a:rPr lang="ru-RU" sz="1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 algn="just">
              <a:buFontTx/>
              <a:buAutoNum type="arabicPeriod"/>
            </a:pPr>
            <a:endParaRPr lang="ru-RU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1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Заявление 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открытие </a:t>
            </a:r>
            <a:r>
              <a:rPr lang="ru-RU" sz="1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лицевого счета формируется участником казначейского сопровождения 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использованием </a:t>
            </a:r>
            <a:r>
              <a:rPr lang="ru-RU" sz="1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Подсистемы 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ведения нормативной справочной информации государственной информационной системы управления общественными финансами «Электронный бюджет</a:t>
            </a:r>
            <a:r>
              <a:rPr lang="ru-RU" sz="1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ru-RU" sz="14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электронном виде</a:t>
            </a:r>
            <a:r>
              <a:rPr lang="ru-RU" sz="1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Tx/>
              <a:buAutoNum type="arabicPeriod"/>
            </a:pPr>
            <a:endParaRPr lang="ru-RU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ctr">
              <a:buAutoNum type="arabicPeriod"/>
            </a:pPr>
            <a:endParaRPr lang="ru-RU" sz="14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303264" y="55309"/>
            <a:ext cx="5939534" cy="620097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</a:rPr>
              <a:t>Порядок открытия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</a:rPr>
              <a:t>лицевых счетов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</a:rPr>
              <a:t>участникам казначейского сопровождения с кодом «71»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 bwMode="auto">
          <a:xfrm flipV="1">
            <a:off x="-17463" y="858817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1746864" y="6291631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1</a:t>
            </a:r>
            <a:endParaRPr lang="ru-RU" sz="1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/>
          <p:nvPr/>
        </p:nvPicPr>
        <p:blipFill rotWithShape="1">
          <a:blip r:embed="rId2"/>
          <a:srcRect r="1903" b="9775"/>
          <a:stretch/>
        </p:blipFill>
        <p:spPr bwMode="auto">
          <a:xfrm>
            <a:off x="361365" y="1257270"/>
            <a:ext cx="6281900" cy="4231635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857444" y="53301"/>
            <a:ext cx="6394139" cy="681652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Порядок действий при открытии лицевого счета в электронном виде в ГИИС ЭБ</a:t>
            </a:r>
            <a:endParaRPr lang="ru-RU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065235" y="1561538"/>
            <a:ext cx="2758441" cy="823665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Выбрать пункт меню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flipH="1">
            <a:off x="5902091" y="2085438"/>
            <a:ext cx="2139290" cy="299765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211108" y="2391945"/>
            <a:ext cx="1714837" cy="0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-13810" t="4383" r="51807" b="55051"/>
          <a:stretch/>
        </p:blipFill>
        <p:spPr>
          <a:xfrm>
            <a:off x="3613213" y="3737928"/>
            <a:ext cx="7442714" cy="2942513"/>
          </a:xfrm>
          <a:prstGeom prst="rect">
            <a:avLst/>
          </a:prstGeom>
        </p:spPr>
      </p:pic>
      <p:cxnSp>
        <p:nvCxnSpPr>
          <p:cNvPr id="13" name="Прямая со стрелкой 12"/>
          <p:cNvCxnSpPr>
            <a:endCxn id="11" idx="7"/>
          </p:cNvCxnSpPr>
          <p:nvPr/>
        </p:nvCxnSpPr>
        <p:spPr>
          <a:xfrm flipH="1">
            <a:off x="6870545" y="3123881"/>
            <a:ext cx="2268797" cy="2060461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вал 10"/>
          <p:cNvSpPr/>
          <p:nvPr/>
        </p:nvSpPr>
        <p:spPr>
          <a:xfrm>
            <a:off x="5865341" y="5129252"/>
            <a:ext cx="1177670" cy="376179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361364" y="2807048"/>
            <a:ext cx="1556712" cy="23226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452667" y="5909452"/>
            <a:ext cx="2758441" cy="823665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Выбрать подсистему ЭБ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20" name="Прямая со стрелкой 19"/>
          <p:cNvCxnSpPr>
            <a:stCxn id="22" idx="0"/>
            <a:endCxn id="21" idx="5"/>
          </p:cNvCxnSpPr>
          <p:nvPr/>
        </p:nvCxnSpPr>
        <p:spPr>
          <a:xfrm flipH="1" flipV="1">
            <a:off x="1690101" y="3005294"/>
            <a:ext cx="1141787" cy="2904158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9139341" y="2712049"/>
            <a:ext cx="2758441" cy="823665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Нажать на кнопку «Создать»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 bwMode="auto">
          <a:xfrm flipV="1">
            <a:off x="12731" y="842759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2142067" y="1681269"/>
            <a:ext cx="1146078" cy="20527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525502" y="3312812"/>
            <a:ext cx="1228436" cy="276656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 стрелкой 24"/>
          <p:cNvCxnSpPr>
            <a:stCxn id="22" idx="0"/>
            <a:endCxn id="23" idx="5"/>
          </p:cNvCxnSpPr>
          <p:nvPr/>
        </p:nvCxnSpPr>
        <p:spPr>
          <a:xfrm flipH="1" flipV="1">
            <a:off x="1574038" y="3548953"/>
            <a:ext cx="1257850" cy="2360499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28" name="Нижний колонтитул 5"/>
          <p:cNvSpPr txBox="1">
            <a:spLocks/>
          </p:cNvSpPr>
          <p:nvPr/>
        </p:nvSpPr>
        <p:spPr>
          <a:xfrm>
            <a:off x="11382420" y="6137229"/>
            <a:ext cx="582212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56445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2pPr>
            <a:lvl3pPr marL="1128918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3pPr>
            <a:lvl4pPr marL="169337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4pPr>
            <a:lvl5pPr marL="225783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5pPr>
            <a:lvl6pPr marL="2822296" algn="l" defTabSz="1128918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6pPr>
            <a:lvl7pPr marL="3386755" algn="l" defTabSz="1128918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7pPr>
            <a:lvl8pPr marL="3951214" algn="l" defTabSz="1128918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8pPr>
            <a:lvl9pPr marL="4515673" algn="l" defTabSz="1128918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r>
              <a:rPr lang="en-US" sz="1000" b="1" dirty="0">
                <a:solidFill>
                  <a:schemeClr val="tx1"/>
                </a:solidFill>
              </a:rPr>
              <a:t>2</a:t>
            </a:r>
            <a:endParaRPr lang="ru-RU" sz="1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454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1" grpId="0" animBg="1"/>
      <p:bldP spid="21" grpId="0" animBg="1"/>
      <p:bldP spid="22" grpId="0" animBg="1"/>
      <p:bldP spid="16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412109" y="203713"/>
            <a:ext cx="5797407" cy="404653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/>
            <a:r>
              <a:rPr lang="ru-RU" b="1" dirty="0">
                <a:solidFill>
                  <a:srgbClr val="002060"/>
                </a:solidFill>
                <a:latin typeface="Times New Roman" pitchFamily="18" charset="0"/>
              </a:rPr>
              <a:t>Заполнение данных по клиенту</a:t>
            </a: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495" y="4967690"/>
            <a:ext cx="1235075" cy="9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Прямая со стрелкой 21"/>
          <p:cNvCxnSpPr>
            <a:endCxn id="20" idx="0"/>
          </p:cNvCxnSpPr>
          <p:nvPr/>
        </p:nvCxnSpPr>
        <p:spPr>
          <a:xfrm flipH="1">
            <a:off x="5681275" y="3182949"/>
            <a:ext cx="1384936" cy="766273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t="18537" r="39759" b="22433"/>
          <a:stretch/>
        </p:blipFill>
        <p:spPr>
          <a:xfrm>
            <a:off x="1293488" y="2167387"/>
            <a:ext cx="9554980" cy="4407929"/>
          </a:xfrm>
          <a:prstGeom prst="rect">
            <a:avLst/>
          </a:prstGeom>
        </p:spPr>
      </p:pic>
      <p:sp>
        <p:nvSpPr>
          <p:cNvPr id="16" name="Скругленный прямоугольник 15"/>
          <p:cNvSpPr/>
          <p:nvPr/>
        </p:nvSpPr>
        <p:spPr>
          <a:xfrm>
            <a:off x="7523857" y="1819126"/>
            <a:ext cx="2758441" cy="823665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Данные по клиенту заполняются автоматически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9332538" y="5344666"/>
            <a:ext cx="1855471" cy="823665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Заполняется вручную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40" name="Прямая со стрелкой 39"/>
          <p:cNvCxnSpPr>
            <a:stCxn id="37" idx="0"/>
            <a:endCxn id="19" idx="6"/>
          </p:cNvCxnSpPr>
          <p:nvPr/>
        </p:nvCxnSpPr>
        <p:spPr>
          <a:xfrm flipH="1" flipV="1">
            <a:off x="9625706" y="4918764"/>
            <a:ext cx="634568" cy="425902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Овал 18"/>
          <p:cNvSpPr/>
          <p:nvPr/>
        </p:nvSpPr>
        <p:spPr>
          <a:xfrm>
            <a:off x="8416031" y="4750091"/>
            <a:ext cx="1209675" cy="337345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187681" y="5814967"/>
            <a:ext cx="1745269" cy="639408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Заполняется из справочников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32" name="Прямая со стрелкой 31"/>
          <p:cNvCxnSpPr/>
          <p:nvPr/>
        </p:nvCxnSpPr>
        <p:spPr>
          <a:xfrm flipH="1" flipV="1">
            <a:off x="4984837" y="5626253"/>
            <a:ext cx="2202843" cy="20537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H="1" flipV="1">
            <a:off x="4991190" y="5781625"/>
            <a:ext cx="2196490" cy="115747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Овал 33"/>
          <p:cNvSpPr/>
          <p:nvPr/>
        </p:nvSpPr>
        <p:spPr>
          <a:xfrm>
            <a:off x="3550918" y="5707755"/>
            <a:ext cx="675503" cy="189617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3309011" y="6038085"/>
            <a:ext cx="1205812" cy="159754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2471350" y="3949222"/>
            <a:ext cx="6419850" cy="1018468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-199219" y="5214420"/>
            <a:ext cx="1855471" cy="823665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Тип лицевого счета для участника казначейского сопровождения - 71</a:t>
            </a:r>
            <a:endParaRPr lang="ru-RU" sz="1100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33" name="Прямая со стрелкой 32"/>
          <p:cNvCxnSpPr>
            <a:stCxn id="31" idx="3"/>
            <a:endCxn id="34" idx="2"/>
          </p:cNvCxnSpPr>
          <p:nvPr/>
        </p:nvCxnSpPr>
        <p:spPr>
          <a:xfrm>
            <a:off x="1656252" y="5626253"/>
            <a:ext cx="1894666" cy="176311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flipH="1">
            <a:off x="7677150" y="2642791"/>
            <a:ext cx="1028446" cy="1448737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Овал 38"/>
          <p:cNvSpPr/>
          <p:nvPr/>
        </p:nvSpPr>
        <p:spPr>
          <a:xfrm>
            <a:off x="3417039" y="4950875"/>
            <a:ext cx="1333511" cy="337345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1" name="Прямая со стрелкой 40"/>
          <p:cNvCxnSpPr/>
          <p:nvPr/>
        </p:nvCxnSpPr>
        <p:spPr>
          <a:xfrm flipH="1" flipV="1">
            <a:off x="4728519" y="5236317"/>
            <a:ext cx="4604020" cy="52972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 bwMode="auto">
          <a:xfrm flipV="1">
            <a:off x="804" y="860382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26" name="Скругленный прямоугольник 25"/>
          <p:cNvSpPr/>
          <p:nvPr/>
        </p:nvSpPr>
        <p:spPr>
          <a:xfrm>
            <a:off x="5832712" y="6191251"/>
            <a:ext cx="1233500" cy="497498"/>
          </a:xfrm>
          <a:prstGeom prst="roundRect">
            <a:avLst>
              <a:gd name="adj" fmla="val 20642"/>
            </a:avLst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Bef>
                <a:spcPts val="600"/>
              </a:spcBef>
              <a:spcAft>
                <a:spcPts val="0"/>
              </a:spcAft>
            </a:pPr>
            <a:r>
              <a:rPr lang="ru-RU" sz="1100" dirty="0" smtClean="0">
                <a:solidFill>
                  <a:srgbClr val="1C1C1C"/>
                </a:solidFill>
                <a:latin typeface="Times New Roman" pitchFamily="18" charset="0"/>
                <a:cs typeface="Arial" pitchFamily="34" charset="0"/>
              </a:rPr>
              <a:t>Выбираем код бюджета</a:t>
            </a:r>
            <a:endParaRPr lang="ru-RU" sz="1050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27" name="Прямая со стрелкой 26"/>
          <p:cNvCxnSpPr/>
          <p:nvPr/>
        </p:nvCxnSpPr>
        <p:spPr>
          <a:xfrm flipH="1" flipV="1">
            <a:off x="4983394" y="6134671"/>
            <a:ext cx="849316" cy="185444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28" name="Нижний колонтитул 5"/>
          <p:cNvSpPr txBox="1">
            <a:spLocks/>
          </p:cNvSpPr>
          <p:nvPr/>
        </p:nvSpPr>
        <p:spPr>
          <a:xfrm>
            <a:off x="11348600" y="6227393"/>
            <a:ext cx="638353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56445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2pPr>
            <a:lvl3pPr marL="1128918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3pPr>
            <a:lvl4pPr marL="169337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4pPr>
            <a:lvl5pPr marL="225783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5pPr>
            <a:lvl6pPr marL="2822296" algn="l" defTabSz="1128918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6pPr>
            <a:lvl7pPr marL="3386755" algn="l" defTabSz="1128918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7pPr>
            <a:lvl8pPr marL="3951214" algn="l" defTabSz="1128918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8pPr>
            <a:lvl9pPr marL="4515673" algn="l" defTabSz="1128918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r>
              <a:rPr lang="en-US" sz="1000" b="1" dirty="0" smtClean="0">
                <a:solidFill>
                  <a:schemeClr val="tx1"/>
                </a:solidFill>
              </a:rPr>
              <a:t>3</a:t>
            </a:r>
            <a:endParaRPr lang="ru-RU" sz="1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044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7" grpId="0" animBg="1"/>
      <p:bldP spid="19" grpId="0" animBg="1"/>
      <p:bldP spid="23" grpId="0" animBg="1"/>
      <p:bldP spid="34" grpId="0" animBg="1"/>
      <p:bldP spid="35" grpId="0" animBg="1"/>
      <p:bldP spid="20" grpId="0" animBg="1"/>
      <p:bldP spid="31" grpId="0" animBg="1"/>
      <p:bldP spid="39" grpId="0" animBg="1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1" r="988"/>
          <a:stretch/>
        </p:blipFill>
        <p:spPr bwMode="auto">
          <a:xfrm>
            <a:off x="1623726" y="1036215"/>
            <a:ext cx="8129905" cy="3296920"/>
          </a:xfrm>
          <a:prstGeom prst="rect">
            <a:avLst/>
          </a:prstGeom>
          <a:solidFill>
            <a:srgbClr val="CCECFF"/>
          </a:solidFill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514885" y="193642"/>
            <a:ext cx="5797407" cy="404653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Выбор типа лицевого счета и бюджета</a:t>
            </a:r>
            <a:endParaRPr lang="ru-RU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27" y="3314563"/>
            <a:ext cx="8211922" cy="336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Овал 8"/>
          <p:cNvSpPr/>
          <p:nvPr/>
        </p:nvSpPr>
        <p:spPr>
          <a:xfrm>
            <a:off x="2291692" y="2258945"/>
            <a:ext cx="638746" cy="428624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970979" y="4652962"/>
            <a:ext cx="1305495" cy="428624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8919332" y="4073657"/>
            <a:ext cx="614648" cy="320869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5806139" y="6391276"/>
            <a:ext cx="614648" cy="285749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 стрелкой 12"/>
          <p:cNvCxnSpPr/>
          <p:nvPr/>
        </p:nvCxnSpPr>
        <p:spPr>
          <a:xfrm flipH="1">
            <a:off x="2930438" y="1910930"/>
            <a:ext cx="2952853" cy="557492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17" idx="1"/>
          </p:cNvCxnSpPr>
          <p:nvPr/>
        </p:nvCxnSpPr>
        <p:spPr>
          <a:xfrm flipH="1">
            <a:off x="1963007" y="4849041"/>
            <a:ext cx="3123370" cy="22955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ый прямоугольник 14"/>
          <p:cNvSpPr/>
          <p:nvPr/>
        </p:nvSpPr>
        <p:spPr>
          <a:xfrm>
            <a:off x="5806139" y="1447512"/>
            <a:ext cx="2758441" cy="823665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Код лицевого счета «71»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086377" y="4118548"/>
            <a:ext cx="4029913" cy="1460986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Выбрать код бюджета:</a:t>
            </a:r>
          </a:p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«99010001» – Федеральный бюджет; «67020319» –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Областной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бюджет;</a:t>
            </a:r>
          </a:p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«67030317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» – Бюджет городского округа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г.Тюмени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20" name="Прямая со стрелкой 19"/>
          <p:cNvCxnSpPr>
            <a:stCxn id="21" idx="0"/>
            <a:endCxn id="11" idx="4"/>
          </p:cNvCxnSpPr>
          <p:nvPr/>
        </p:nvCxnSpPr>
        <p:spPr>
          <a:xfrm flipH="1" flipV="1">
            <a:off x="9226656" y="4394526"/>
            <a:ext cx="340925" cy="101144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Скругленный прямоугольник 20"/>
          <p:cNvSpPr/>
          <p:nvPr/>
        </p:nvSpPr>
        <p:spPr>
          <a:xfrm>
            <a:off x="8249214" y="5405966"/>
            <a:ext cx="2636733" cy="1128184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Отметить строку, нажать «ОК»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27" name="Прямая со стрелкой 26"/>
          <p:cNvCxnSpPr>
            <a:stCxn id="21" idx="1"/>
            <a:endCxn id="12" idx="6"/>
          </p:cNvCxnSpPr>
          <p:nvPr/>
        </p:nvCxnSpPr>
        <p:spPr>
          <a:xfrm flipH="1">
            <a:off x="6420787" y="5970058"/>
            <a:ext cx="1828427" cy="564093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 bwMode="auto">
          <a:xfrm flipV="1">
            <a:off x="804" y="842759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11412051" y="6422978"/>
            <a:ext cx="484826" cy="254047"/>
          </a:xfrm>
        </p:spPr>
        <p:txBody>
          <a:bodyPr/>
          <a:lstStyle/>
          <a:p>
            <a:pPr>
              <a:defRPr/>
            </a:pPr>
            <a:r>
              <a:rPr lang="en-US" sz="1000" b="1" dirty="0">
                <a:solidFill>
                  <a:schemeClr val="tx1"/>
                </a:solidFill>
              </a:rPr>
              <a:t>4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505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5" grpId="0" animBg="1"/>
      <p:bldP spid="17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1" t="11048" r="35281" b="12213"/>
          <a:stretch/>
        </p:blipFill>
        <p:spPr>
          <a:xfrm>
            <a:off x="2098249" y="1565492"/>
            <a:ext cx="8935897" cy="504254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29518" y="173047"/>
            <a:ext cx="5797407" cy="404653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Заполнение данных по заказчику</a:t>
            </a:r>
            <a:endParaRPr lang="ru-RU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450" y="4874711"/>
            <a:ext cx="1235075" cy="9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Овал 17"/>
          <p:cNvSpPr/>
          <p:nvPr/>
        </p:nvSpPr>
        <p:spPr>
          <a:xfrm>
            <a:off x="2098249" y="5525410"/>
            <a:ext cx="1787613" cy="224108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67191" y="2895885"/>
            <a:ext cx="2142006" cy="921299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Поля заполняются из справочника «Сводный реестр»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  <a:p>
            <a:pPr algn="ctr" fontAlgn="auto">
              <a:spcAft>
                <a:spcPts val="0"/>
              </a:spcAft>
            </a:pPr>
            <a:endParaRPr lang="ru-RU" sz="1400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58" name="Овал 57"/>
          <p:cNvSpPr/>
          <p:nvPr/>
        </p:nvSpPr>
        <p:spPr>
          <a:xfrm>
            <a:off x="2673345" y="6228684"/>
            <a:ext cx="1062348" cy="125769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0" name="Прямая со стрелкой 59"/>
          <p:cNvCxnSpPr/>
          <p:nvPr/>
        </p:nvCxnSpPr>
        <p:spPr>
          <a:xfrm flipH="1">
            <a:off x="4865885" y="3266090"/>
            <a:ext cx="4083570" cy="260489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Скругленный прямоугольник 68"/>
          <p:cNvSpPr/>
          <p:nvPr/>
        </p:nvSpPr>
        <p:spPr>
          <a:xfrm>
            <a:off x="7878528" y="1974043"/>
            <a:ext cx="1904514" cy="1281710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Выбор данных заказчика из справочника Сводного реестра и 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  <a:p>
            <a:pPr algn="ctr" fontAlgn="auto">
              <a:spcAft>
                <a:spcPts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из реестра ИП и КФХ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75" name="Овал 74"/>
          <p:cNvSpPr/>
          <p:nvPr/>
        </p:nvSpPr>
        <p:spPr>
          <a:xfrm>
            <a:off x="4566436" y="5875184"/>
            <a:ext cx="427310" cy="214182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80" name="Овал 79"/>
          <p:cNvSpPr/>
          <p:nvPr/>
        </p:nvSpPr>
        <p:spPr>
          <a:xfrm>
            <a:off x="2391453" y="6067019"/>
            <a:ext cx="1297690" cy="131167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" name="Прямая со стрелкой 18"/>
          <p:cNvCxnSpPr>
            <a:endCxn id="80" idx="1"/>
          </p:cNvCxnSpPr>
          <p:nvPr/>
        </p:nvCxnSpPr>
        <p:spPr>
          <a:xfrm>
            <a:off x="935962" y="3817184"/>
            <a:ext cx="1645533" cy="2269044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Овал 29"/>
          <p:cNvSpPr/>
          <p:nvPr/>
        </p:nvSpPr>
        <p:spPr>
          <a:xfrm>
            <a:off x="2693772" y="5870985"/>
            <a:ext cx="978959" cy="181263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cxnSp>
        <p:nvCxnSpPr>
          <p:cNvPr id="31" name="Прямая со стрелкой 30"/>
          <p:cNvCxnSpPr>
            <a:endCxn id="30" idx="7"/>
          </p:cNvCxnSpPr>
          <p:nvPr/>
        </p:nvCxnSpPr>
        <p:spPr>
          <a:xfrm flipH="1">
            <a:off x="3529366" y="3251262"/>
            <a:ext cx="5420089" cy="2646268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 bwMode="auto">
          <a:xfrm flipV="1">
            <a:off x="0" y="861484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1070641" y="3817184"/>
            <a:ext cx="1661602" cy="2468281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sp>
        <p:nvSpPr>
          <p:cNvPr id="22" name="Нижний колонтитул 5"/>
          <p:cNvSpPr txBox="1">
            <a:spLocks/>
          </p:cNvSpPr>
          <p:nvPr/>
        </p:nvSpPr>
        <p:spPr>
          <a:xfrm flipH="1">
            <a:off x="11034146" y="6052248"/>
            <a:ext cx="560770" cy="4501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56445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2pPr>
            <a:lvl3pPr marL="1128918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3pPr>
            <a:lvl4pPr marL="169337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4pPr>
            <a:lvl5pPr marL="225783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5pPr>
            <a:lvl6pPr marL="2822296" algn="l" defTabSz="1128918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6pPr>
            <a:lvl7pPr marL="3386755" algn="l" defTabSz="1128918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7pPr>
            <a:lvl8pPr marL="3951214" algn="l" defTabSz="1128918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8pPr>
            <a:lvl9pPr marL="4515673" algn="l" defTabSz="1128918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r>
              <a:rPr lang="en-US" sz="1000" b="1" dirty="0">
                <a:solidFill>
                  <a:schemeClr val="tx1"/>
                </a:solidFill>
              </a:rPr>
              <a:t>5</a:t>
            </a:r>
            <a:endParaRPr lang="ru-RU" sz="1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657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8" grpId="0" animBg="1"/>
      <p:bldP spid="58" grpId="0" animBg="1"/>
      <p:bldP spid="69" grpId="0" animBg="1"/>
      <p:bldP spid="75" grpId="0" animBg="1"/>
      <p:bldP spid="80" grpId="0" animBg="1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536" y="1565492"/>
            <a:ext cx="9813852" cy="494649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515764" y="223636"/>
            <a:ext cx="5797407" cy="404653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Заполнение данных по заказчику</a:t>
            </a:r>
            <a:endParaRPr lang="ru-RU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6515764" y="3811759"/>
            <a:ext cx="1314450" cy="219075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8193714" y="6142032"/>
            <a:ext cx="600075" cy="316582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/>
          <p:cNvCxnSpPr>
            <a:stCxn id="11" idx="1"/>
            <a:endCxn id="7" idx="0"/>
          </p:cNvCxnSpPr>
          <p:nvPr/>
        </p:nvCxnSpPr>
        <p:spPr>
          <a:xfrm rot="10800000" flipV="1">
            <a:off x="7172989" y="2789797"/>
            <a:ext cx="1919816" cy="1021962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15" idx="2"/>
            <a:endCxn id="8" idx="0"/>
          </p:cNvCxnSpPr>
          <p:nvPr/>
        </p:nvCxnSpPr>
        <p:spPr>
          <a:xfrm rot="5400000">
            <a:off x="9020079" y="4621012"/>
            <a:ext cx="994693" cy="204734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Скругленный прямоугольник 10"/>
          <p:cNvSpPr/>
          <p:nvPr/>
        </p:nvSpPr>
        <p:spPr>
          <a:xfrm>
            <a:off x="9092805" y="2328223"/>
            <a:ext cx="2633133" cy="923148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Поиск по ИНН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9249931" y="4207540"/>
            <a:ext cx="2582333" cy="939799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Отметить строку, нажать «ОК»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 bwMode="auto">
          <a:xfrm flipV="1">
            <a:off x="804" y="859461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1516984" y="6190604"/>
            <a:ext cx="396679" cy="321385"/>
          </a:xfrm>
        </p:spPr>
        <p:txBody>
          <a:bodyPr/>
          <a:lstStyle/>
          <a:p>
            <a:pPr>
              <a:defRPr/>
            </a:pPr>
            <a:r>
              <a:rPr lang="en-US" sz="1000" b="1" dirty="0" smtClean="0">
                <a:solidFill>
                  <a:schemeClr val="tx1"/>
                </a:solidFill>
              </a:rPr>
              <a:t>6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49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37" t="5404" r="36093" b="26144"/>
          <a:stretch/>
        </p:blipFill>
        <p:spPr>
          <a:xfrm>
            <a:off x="1572347" y="1565492"/>
            <a:ext cx="9067943" cy="509017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39118" y="210591"/>
            <a:ext cx="5797407" cy="404653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/>
            <a:r>
              <a:rPr lang="ru-RU" b="1" dirty="0">
                <a:solidFill>
                  <a:srgbClr val="002060"/>
                </a:solidFill>
                <a:latin typeface="Times New Roman" pitchFamily="18" charset="0"/>
              </a:rPr>
              <a:t>Заполнение информации по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Документу-основанию</a:t>
            </a:r>
            <a:endParaRPr lang="ru-RU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870532" y="4920706"/>
            <a:ext cx="3725716" cy="1369504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1747965" y="4194945"/>
            <a:ext cx="2438971" cy="205189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732" y="3845203"/>
            <a:ext cx="1228282" cy="135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Скругленный прямоугольник 13"/>
          <p:cNvSpPr/>
          <p:nvPr/>
        </p:nvSpPr>
        <p:spPr>
          <a:xfrm>
            <a:off x="6240637" y="1606989"/>
            <a:ext cx="2758441" cy="823665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Данные документа-основания для открытия лицевого счета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15" name="Прямая со стрелкой 14"/>
          <p:cNvCxnSpPr>
            <a:stCxn id="14" idx="2"/>
          </p:cNvCxnSpPr>
          <p:nvPr/>
        </p:nvCxnSpPr>
        <p:spPr>
          <a:xfrm flipH="1">
            <a:off x="3526970" y="2430654"/>
            <a:ext cx="4092888" cy="2504655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H="1">
            <a:off x="6400205" y="2455425"/>
            <a:ext cx="1219652" cy="2592062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7625574" y="2455425"/>
            <a:ext cx="643704" cy="268038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Овал 33"/>
          <p:cNvSpPr/>
          <p:nvPr/>
        </p:nvSpPr>
        <p:spPr>
          <a:xfrm>
            <a:off x="7704901" y="5072833"/>
            <a:ext cx="1131078" cy="30539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5572949" y="5051441"/>
            <a:ext cx="1732339" cy="348174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единительная линия 21"/>
          <p:cNvCxnSpPr/>
          <p:nvPr/>
        </p:nvCxnSpPr>
        <p:spPr bwMode="auto">
          <a:xfrm flipV="1">
            <a:off x="0" y="851452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11366386" y="5685905"/>
            <a:ext cx="495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en-US" b="1" dirty="0" smtClean="0"/>
          </a:p>
          <a:p>
            <a:pPr>
              <a:defRPr/>
            </a:pPr>
            <a:r>
              <a:rPr lang="en-US" sz="1000" b="1" dirty="0" smtClean="0"/>
              <a:t>7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1589490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34" grpId="0" animBg="1"/>
      <p:bldP spid="3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" t="10929" r="33187" b="12093"/>
          <a:stretch/>
        </p:blipFill>
        <p:spPr>
          <a:xfrm>
            <a:off x="1140298" y="1327066"/>
            <a:ext cx="9545337" cy="535469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359024" y="200157"/>
            <a:ext cx="5797407" cy="404653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Заполнение полей ТОФК</a:t>
            </a:r>
            <a:endParaRPr lang="ru-RU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5472" y="3926698"/>
            <a:ext cx="1149350" cy="7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Овал 9"/>
          <p:cNvSpPr/>
          <p:nvPr/>
        </p:nvSpPr>
        <p:spPr>
          <a:xfrm>
            <a:off x="1522584" y="5262641"/>
            <a:ext cx="1922248" cy="394642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/>
          <p:cNvCxnSpPr>
            <a:endCxn id="10" idx="6"/>
          </p:cNvCxnSpPr>
          <p:nvPr/>
        </p:nvCxnSpPr>
        <p:spPr>
          <a:xfrm flipH="1">
            <a:off x="3444832" y="2833007"/>
            <a:ext cx="5812895" cy="2626955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9257727" y="1337900"/>
            <a:ext cx="2498844" cy="4476307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ТОФК по месту открытия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лс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 и ТОФК ЦС – Управление Федерального казначейства по Самарской области</a:t>
            </a:r>
          </a:p>
          <a:p>
            <a:pPr algn="ctr" fontAlgn="auto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(код: 4200 для федерального бюджета; 6700 для бюджета субъекта РФ, местного бюджета);</a:t>
            </a:r>
          </a:p>
          <a:p>
            <a:pPr algn="ctr" fontAlgn="auto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ТОФК по месту нахождения клиента – Управление Федерального казначейства по Тюменской области,</a:t>
            </a:r>
          </a:p>
          <a:p>
            <a:pPr algn="ctr" fontAlgn="auto">
              <a:spcAft>
                <a:spcPts val="0"/>
              </a:spcAft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код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6700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1502176" y="6009320"/>
            <a:ext cx="1922248" cy="394642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 стрелкой 20"/>
          <p:cNvCxnSpPr/>
          <p:nvPr/>
        </p:nvCxnSpPr>
        <p:spPr>
          <a:xfrm flipH="1">
            <a:off x="3399437" y="2833007"/>
            <a:ext cx="5858290" cy="336236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>
            <a:off x="5008269" y="4903694"/>
            <a:ext cx="4249458" cy="910513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Овал 37"/>
          <p:cNvSpPr/>
          <p:nvPr/>
        </p:nvSpPr>
        <p:spPr>
          <a:xfrm>
            <a:off x="1522584" y="5642507"/>
            <a:ext cx="1922248" cy="394642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единительная линия 19"/>
          <p:cNvCxnSpPr/>
          <p:nvPr/>
        </p:nvCxnSpPr>
        <p:spPr bwMode="auto">
          <a:xfrm flipV="1">
            <a:off x="804" y="845345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1033075" y="572099"/>
            <a:ext cx="5797407" cy="404653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ctr"/>
            <a:endParaRPr lang="ru-RU" b="1" dirty="0">
              <a:latin typeface="Times New Roman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1536141" y="6317773"/>
            <a:ext cx="25039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b="1" dirty="0"/>
              <a:t>8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2873933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8" grpId="0" animBg="1"/>
      <p:bldP spid="3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t="14171" r="36430" b="15936"/>
          <a:stretch/>
        </p:blipFill>
        <p:spPr>
          <a:xfrm>
            <a:off x="4474695" y="1421256"/>
            <a:ext cx="7752230" cy="479442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t="11168" r="32039" b="8129"/>
          <a:stretch/>
        </p:blipFill>
        <p:spPr>
          <a:xfrm>
            <a:off x="163947" y="1301919"/>
            <a:ext cx="8287691" cy="553582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29518" y="205349"/>
            <a:ext cx="5797407" cy="404653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Вложение скан-копии Документа-основания</a:t>
            </a:r>
            <a:endParaRPr lang="ru-RU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1152995" y="4255993"/>
            <a:ext cx="790575" cy="528389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10761935" y="5579533"/>
            <a:ext cx="609600" cy="270606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681133" y="5579533"/>
            <a:ext cx="2633133" cy="1169988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Добавить вложение, загрузить файл, сохранить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7366000" y="3818467"/>
            <a:ext cx="1202267" cy="347133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2831443" y="2820987"/>
            <a:ext cx="790575" cy="219075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501664" y="5038321"/>
            <a:ext cx="1209675" cy="541212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единительная линия 21"/>
          <p:cNvCxnSpPr/>
          <p:nvPr/>
        </p:nvCxnSpPr>
        <p:spPr bwMode="auto">
          <a:xfrm flipV="1">
            <a:off x="0" y="851085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1536141" y="6317773"/>
            <a:ext cx="25039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b="1" dirty="0" smtClean="0"/>
              <a:t>9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2315993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24903" r="35957" b="8009"/>
          <a:stretch/>
        </p:blipFill>
        <p:spPr>
          <a:xfrm>
            <a:off x="189505" y="2436545"/>
            <a:ext cx="7099881" cy="4183585"/>
          </a:xfrm>
          <a:prstGeom prst="rect">
            <a:avLst/>
          </a:prstGeom>
        </p:spPr>
      </p:pic>
      <p:pic>
        <p:nvPicPr>
          <p:cNvPr id="12" name="Рисунок 11" descr="15_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62599" y="1813822"/>
            <a:ext cx="6467475" cy="298132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l="1190" t="11108" r="27322" b="55168"/>
          <a:stretch/>
        </p:blipFill>
        <p:spPr>
          <a:xfrm>
            <a:off x="5266354" y="4636587"/>
            <a:ext cx="6816109" cy="1807486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1744782" y="2936201"/>
            <a:ext cx="1073951" cy="240165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3059786" y="3933110"/>
            <a:ext cx="307610" cy="279399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683690" y="4795147"/>
            <a:ext cx="308677" cy="229295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611987" y="5391863"/>
            <a:ext cx="2895598" cy="1211015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Выбрать из справочника согласующего и утверждающего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9" name="Прямая со стрелкой 8"/>
          <p:cNvCxnSpPr>
            <a:endCxn id="7" idx="6"/>
          </p:cNvCxnSpPr>
          <p:nvPr/>
        </p:nvCxnSpPr>
        <p:spPr>
          <a:xfrm flipH="1" flipV="1">
            <a:off x="1992367" y="4909795"/>
            <a:ext cx="1049974" cy="48801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3059786" y="4212509"/>
            <a:ext cx="116688" cy="118529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Стрелка вправо 10"/>
          <p:cNvSpPr/>
          <p:nvPr/>
        </p:nvSpPr>
        <p:spPr>
          <a:xfrm>
            <a:off x="4590325" y="3899242"/>
            <a:ext cx="949456" cy="347133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429518" y="206979"/>
            <a:ext cx="5797407" cy="404653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Заполнение Листа согласования</a:t>
            </a:r>
            <a:endParaRPr lang="ru-RU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8070111" y="2552638"/>
            <a:ext cx="1244009" cy="400174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674408" y="1001364"/>
            <a:ext cx="3268133" cy="973667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Выйти из документа, нажать на кнопку «Отправить на согласование»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8845861" y="2033397"/>
            <a:ext cx="1745277" cy="50971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7598623" y="5581605"/>
            <a:ext cx="942975" cy="0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0987904" y="5581605"/>
            <a:ext cx="1042170" cy="0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Скругленный прямоугольник 19"/>
          <p:cNvSpPr/>
          <p:nvPr/>
        </p:nvSpPr>
        <p:spPr>
          <a:xfrm>
            <a:off x="9669538" y="3899242"/>
            <a:ext cx="2636733" cy="808898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Согласовать и утвердить заявку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21" name="Прямая со стрелкой 20"/>
          <p:cNvCxnSpPr/>
          <p:nvPr/>
        </p:nvCxnSpPr>
        <p:spPr>
          <a:xfrm>
            <a:off x="10504561" y="4708140"/>
            <a:ext cx="483343" cy="873465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8541599" y="4738861"/>
            <a:ext cx="1962962" cy="844303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Стрелка вниз 22"/>
          <p:cNvSpPr/>
          <p:nvPr/>
        </p:nvSpPr>
        <p:spPr>
          <a:xfrm>
            <a:off x="8779244" y="4062611"/>
            <a:ext cx="414867" cy="668867"/>
          </a:xfrm>
          <a:prstGeom prst="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9" name="Прямая соединительная линия 28"/>
          <p:cNvCxnSpPr/>
          <p:nvPr/>
        </p:nvCxnSpPr>
        <p:spPr bwMode="auto">
          <a:xfrm flipV="1">
            <a:off x="804" y="852843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Рисунок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28" name="Овал 27"/>
          <p:cNvSpPr/>
          <p:nvPr/>
        </p:nvSpPr>
        <p:spPr>
          <a:xfrm>
            <a:off x="456248" y="3988828"/>
            <a:ext cx="1321256" cy="223681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1" name="Прямая со стрелкой 30"/>
          <p:cNvCxnSpPr>
            <a:stCxn id="32" idx="0"/>
          </p:cNvCxnSpPr>
          <p:nvPr/>
        </p:nvCxnSpPr>
        <p:spPr>
          <a:xfrm flipV="1">
            <a:off x="372102" y="4176919"/>
            <a:ext cx="569705" cy="1425265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Скругленный прямоугольник 31"/>
          <p:cNvSpPr/>
          <p:nvPr/>
        </p:nvSpPr>
        <p:spPr>
          <a:xfrm>
            <a:off x="-358302" y="5602184"/>
            <a:ext cx="1460808" cy="925978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Вручную проставить «1»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17" name="Номер слайда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3097C0-09E4-41BE-A183-EB5A4EFA6613}" type="slidenum">
              <a:rPr lang="ru-RU" altLang="ru-RU" smtClean="0"/>
              <a:pPr>
                <a:defRPr/>
              </a:pPr>
              <a:t>11</a:t>
            </a:fld>
            <a:endParaRPr lang="ru-RU" alt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11536141" y="6317773"/>
            <a:ext cx="3161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b="1" dirty="0" smtClean="0"/>
              <a:t>10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44763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1" grpId="0" animBg="1"/>
      <p:bldP spid="14" grpId="0" animBg="1"/>
      <p:bldP spid="15" grpId="0" animBg="1"/>
      <p:bldP spid="20" grpId="0" animBg="1"/>
      <p:bldP spid="23" grpId="0" animBg="1"/>
      <p:bldP spid="28" grpId="0" animBg="1"/>
      <p:bldP spid="3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5765166" y="252658"/>
            <a:ext cx="6461759" cy="717912"/>
          </a:xfrm>
        </p:spPr>
        <p:txBody>
          <a:bodyPr/>
          <a:lstStyle/>
          <a:p>
            <a:pPr algn="r"/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Arial" pitchFamily="34" charset="0"/>
              </a:rPr>
              <a:t>Статусы Документа при открытии лицевого счета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ea typeface="+mn-ea"/>
              <a:cs typeface="Arial" pitchFamily="34" charset="0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3081556" y="2099419"/>
            <a:ext cx="732928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786471" y="1838590"/>
            <a:ext cx="2295085" cy="556567"/>
          </a:xfrm>
          <a:prstGeom prst="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Черновик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3814483" y="1828726"/>
            <a:ext cx="7940571" cy="56643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Документ находится на стадии ввода информации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81486" y="2754914"/>
            <a:ext cx="2295085" cy="556567"/>
          </a:xfrm>
          <a:prstGeom prst="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Удален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786471" y="3639012"/>
            <a:ext cx="2295085" cy="556567"/>
          </a:xfrm>
          <a:prstGeom prst="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На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согласовании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786471" y="4500212"/>
            <a:ext cx="2295085" cy="556567"/>
          </a:xfrm>
          <a:prstGeom prst="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На утверждении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781487" y="5363629"/>
            <a:ext cx="2295085" cy="556567"/>
          </a:xfrm>
          <a:prstGeom prst="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На исполнении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ЦС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3814482" y="2745050"/>
            <a:ext cx="7940571" cy="56643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Документ удален в связи с ошибочным вводом информации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3814484" y="3639012"/>
            <a:ext cx="7940571" cy="56643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Документ находится на стадии согласования клиентом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3814483" y="4514119"/>
            <a:ext cx="7940571" cy="56643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Документ находится на стадии утверждения клиентом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3814481" y="5300997"/>
            <a:ext cx="7940571" cy="56643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Документ направлен на обработку в Центр специализации (ЦС)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cxnSp>
        <p:nvCxnSpPr>
          <p:cNvPr id="42" name="Прямая со стрелкой 41"/>
          <p:cNvCxnSpPr/>
          <p:nvPr/>
        </p:nvCxnSpPr>
        <p:spPr>
          <a:xfrm>
            <a:off x="3081556" y="3033197"/>
            <a:ext cx="732928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3076571" y="3922227"/>
            <a:ext cx="732928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3081556" y="4797334"/>
            <a:ext cx="732928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3081556" y="5588131"/>
            <a:ext cx="732928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 bwMode="auto">
          <a:xfrm flipV="1">
            <a:off x="0" y="857415"/>
            <a:ext cx="12240000" cy="0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6932836-BE5D-489F-BD42-7CDC870F2AC1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1536141" y="6317773"/>
            <a:ext cx="3161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11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11547" y="5969579"/>
            <a:ext cx="8367623" cy="390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600"/>
              </a:spcAft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утверждения Центром специализации лицевой счет будет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открыт</a:t>
            </a:r>
            <a:endParaRPr lang="ru-RU" b="1" dirty="0">
              <a:solidFill>
                <a:srgbClr val="0070C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64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5765166" y="252658"/>
            <a:ext cx="6461759" cy="717912"/>
          </a:xfrm>
        </p:spPr>
        <p:txBody>
          <a:bodyPr/>
          <a:lstStyle/>
          <a:p>
            <a:pPr algn="r"/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Arial" pitchFamily="34" charset="0"/>
              </a:rPr>
              <a:t>Информация о реквизитах открытого лицевого счета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ea typeface="+mn-ea"/>
              <a:cs typeface="Arial" pitchFamily="34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533336" y="1153174"/>
            <a:ext cx="10534355" cy="209035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lvl="0" algn="ctr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После открытия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лицевого счета необходимо зайти в меню ГИИС «Электронный бюджет» в Подсистему нормативно-справочной информации/Ведение справочников, реестров, классификаторов/Книга регистрации лицевых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счетов/ Информация о реквизитах лицевых счетов</a:t>
            </a:r>
          </a:p>
          <a:p>
            <a:pPr lvl="0" algn="just"/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которой отражены: Сведения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 участнике казначейского сопровождения </a:t>
            </a: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Реквизиты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раздела на лицевом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счете</a:t>
            </a:r>
          </a:p>
          <a:p>
            <a:pPr lvl="0"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Платежные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реквизиты</a:t>
            </a: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 bwMode="auto">
          <a:xfrm flipV="1">
            <a:off x="0" y="857415"/>
            <a:ext cx="12240000" cy="0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6932836-BE5D-489F-BD42-7CDC870F2AC1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1536141" y="6317773"/>
            <a:ext cx="3161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12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03" y="3623398"/>
            <a:ext cx="10248182" cy="290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04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9986" r="25683" b="16547"/>
          <a:stretch/>
        </p:blipFill>
        <p:spPr>
          <a:xfrm>
            <a:off x="136914" y="1905000"/>
            <a:ext cx="7642050" cy="428625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t="12126" r="54775" b="30587"/>
          <a:stretch/>
        </p:blipFill>
        <p:spPr>
          <a:xfrm>
            <a:off x="6583534" y="1695454"/>
            <a:ext cx="5515059" cy="392964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733077" y="162723"/>
            <a:ext cx="6563782" cy="404653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Формирование Документа-основания для открытия раздела</a:t>
            </a:r>
            <a:endParaRPr lang="ru-RU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2762250" y="2771243"/>
            <a:ext cx="942975" cy="0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вал 7"/>
          <p:cNvSpPr/>
          <p:nvPr/>
        </p:nvSpPr>
        <p:spPr>
          <a:xfrm>
            <a:off x="460294" y="5691576"/>
            <a:ext cx="1562100" cy="219075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6800850" y="2891481"/>
            <a:ext cx="829422" cy="304686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3539549" y="1240895"/>
            <a:ext cx="1165314" cy="1530348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15" idx="0"/>
            <a:endCxn id="11" idx="4"/>
          </p:cNvCxnSpPr>
          <p:nvPr/>
        </p:nvCxnSpPr>
        <p:spPr>
          <a:xfrm flipH="1" flipV="1">
            <a:off x="7215561" y="3196167"/>
            <a:ext cx="1473970" cy="1388498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ый прямоугольник 14"/>
          <p:cNvSpPr/>
          <p:nvPr/>
        </p:nvSpPr>
        <p:spPr>
          <a:xfrm>
            <a:off x="7310310" y="4584665"/>
            <a:ext cx="2758441" cy="823665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Нажать на кнопку «Создать»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22" name="Стрелка вправо 21"/>
          <p:cNvSpPr/>
          <p:nvPr/>
        </p:nvSpPr>
        <p:spPr>
          <a:xfrm>
            <a:off x="5905803" y="3196166"/>
            <a:ext cx="795867" cy="347133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" name="Прямая со стрелкой 22"/>
          <p:cNvCxnSpPr>
            <a:endCxn id="8" idx="6"/>
          </p:cNvCxnSpPr>
          <p:nvPr/>
        </p:nvCxnSpPr>
        <p:spPr>
          <a:xfrm flipH="1">
            <a:off x="2022394" y="5449076"/>
            <a:ext cx="952243" cy="352038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974636" y="4996498"/>
            <a:ext cx="2758441" cy="823665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Выбрать подсистему ЭБ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925463" y="935565"/>
            <a:ext cx="2736216" cy="773641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Выбрать пункт меню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 bwMode="auto">
          <a:xfrm flipV="1">
            <a:off x="0" y="865747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11536141" y="6317773"/>
            <a:ext cx="3161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b="1" dirty="0" smtClean="0"/>
              <a:t>1</a:t>
            </a:r>
            <a:r>
              <a:rPr lang="ru-RU" sz="1000" b="1" smtClean="0"/>
              <a:t>3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28029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5" grpId="0" animBg="1"/>
      <p:bldP spid="22" grpId="0" animBg="1"/>
      <p:bldP spid="24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12611" r="16637" b="41515"/>
          <a:stretch/>
        </p:blipFill>
        <p:spPr>
          <a:xfrm>
            <a:off x="924336" y="1941140"/>
            <a:ext cx="10165917" cy="314685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374002" y="170532"/>
            <a:ext cx="5797407" cy="404653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Выбор типа Заявки</a:t>
            </a:r>
            <a:endParaRPr lang="ru-RU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470587" y="3328086"/>
            <a:ext cx="3302343" cy="140275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149801" y="4019551"/>
            <a:ext cx="3737399" cy="2182402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Выбрать необходимый тип заявки. </a:t>
            </a:r>
          </a:p>
          <a:p>
            <a:pPr algn="ctr" fontAlgn="auto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При открытии раздела – «Создание»; </a:t>
            </a:r>
          </a:p>
          <a:p>
            <a:pPr algn="ctr" fontAlgn="auto">
              <a:spcAft>
                <a:spcPts val="0"/>
              </a:spcAft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При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внесении изменений в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Д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окумент-основание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–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«Изменение»;</a:t>
            </a:r>
          </a:p>
          <a:p>
            <a:pPr algn="ctr" fontAlgn="auto">
              <a:spcAft>
                <a:spcPts val="0"/>
              </a:spcAft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При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исполнении (расторжении) контракта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–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«Завершение (Исполнение)»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 bwMode="auto">
          <a:xfrm flipV="1">
            <a:off x="804" y="857415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1536141" y="6317773"/>
            <a:ext cx="3161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b="1" dirty="0" smtClean="0"/>
              <a:t>1</a:t>
            </a:r>
            <a:r>
              <a:rPr lang="ru-RU" sz="1000" b="1" dirty="0" smtClean="0"/>
              <a:t>4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2996874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20454" r="14680" b="9967"/>
          <a:stretch/>
        </p:blipFill>
        <p:spPr>
          <a:xfrm>
            <a:off x="914400" y="2061882"/>
            <a:ext cx="10404596" cy="477295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29518" y="61863"/>
            <a:ext cx="5797407" cy="773985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 fontAlgn="auto"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</a:rPr>
              <a:t>Открытие разделов на «71» лицевых счетах</a:t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sz="600" b="1" dirty="0">
                <a:solidFill>
                  <a:srgbClr val="002060"/>
                </a:solidFill>
                <a:latin typeface="Times New Roman" pitchFamily="18" charset="0"/>
              </a:rPr>
              <a:t/>
            </a:r>
            <a:br>
              <a:rPr lang="ru-RU" sz="600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itchFamily="18" charset="0"/>
              </a:rPr>
              <a:t>Блок «Исполнитель»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530198" y="3505017"/>
            <a:ext cx="2076450" cy="1574800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Подраздел «Банковские реквизиты» заполняется вручную или автоматически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082607" y="3352434"/>
            <a:ext cx="877998" cy="305166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2016991" y="1822870"/>
            <a:ext cx="5367334" cy="1454595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Овал 16"/>
          <p:cNvSpPr/>
          <p:nvPr/>
        </p:nvSpPr>
        <p:spPr>
          <a:xfrm>
            <a:off x="2899941" y="3336320"/>
            <a:ext cx="930654" cy="32128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4938447" y="3336987"/>
            <a:ext cx="1161928" cy="280731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6829168" y="3336321"/>
            <a:ext cx="1172976" cy="281398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1074192" y="3617718"/>
            <a:ext cx="2955522" cy="70792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533336" y="5026680"/>
            <a:ext cx="8972550" cy="84977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384325" y="1452300"/>
            <a:ext cx="3229505" cy="823064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Подраздел «Основные сведения» заполняется автоматически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914400" y="6310184"/>
            <a:ext cx="1094353" cy="334108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3180160" y="5958536"/>
            <a:ext cx="2076450" cy="876300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Заполняется из сертификата или вручную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33" name="Прямая со стрелкой 32"/>
          <p:cNvCxnSpPr>
            <a:endCxn id="28" idx="6"/>
          </p:cNvCxnSpPr>
          <p:nvPr/>
        </p:nvCxnSpPr>
        <p:spPr>
          <a:xfrm flipH="1">
            <a:off x="2008753" y="6421902"/>
            <a:ext cx="1159670" cy="5533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>
            <a:off x="7290486" y="4183245"/>
            <a:ext cx="2239712" cy="896572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 bwMode="auto">
          <a:xfrm flipV="1">
            <a:off x="1026" y="858496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11536141" y="6317773"/>
            <a:ext cx="3161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b="1" dirty="0" smtClean="0"/>
              <a:t>1</a:t>
            </a:r>
            <a:r>
              <a:rPr lang="ru-RU" sz="1000" b="1" dirty="0" smtClean="0"/>
              <a:t>5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2773495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6" grpId="0" animBg="1"/>
      <p:bldP spid="28" grpId="0" animBg="1"/>
      <p:bldP spid="3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t="20489" r="14543" b="9450"/>
          <a:stretch/>
        </p:blipFill>
        <p:spPr>
          <a:xfrm>
            <a:off x="177590" y="2178424"/>
            <a:ext cx="9311304" cy="429399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29518" y="51776"/>
            <a:ext cx="5797407" cy="773985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 fontAlgn="auto"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</a:rPr>
              <a:t>Открытие разделов на «71» лицевых счетах</a:t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sz="600" b="1" dirty="0">
                <a:solidFill>
                  <a:srgbClr val="002060"/>
                </a:solidFill>
                <a:latin typeface="Times New Roman" pitchFamily="18" charset="0"/>
              </a:rPr>
              <a:t/>
            </a:r>
            <a:br>
              <a:rPr lang="ru-RU" sz="600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itchFamily="18" charset="0"/>
              </a:rPr>
              <a:t>Блок «Заказчик»</a:t>
            </a:r>
          </a:p>
        </p:txBody>
      </p:sp>
      <p:sp>
        <p:nvSpPr>
          <p:cNvPr id="6" name="Овал 5"/>
          <p:cNvSpPr/>
          <p:nvPr/>
        </p:nvSpPr>
        <p:spPr>
          <a:xfrm>
            <a:off x="1514475" y="3597702"/>
            <a:ext cx="627592" cy="371428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>
            <a:endCxn id="6" idx="7"/>
          </p:cNvCxnSpPr>
          <p:nvPr/>
        </p:nvCxnSpPr>
        <p:spPr>
          <a:xfrm flipH="1">
            <a:off x="2050158" y="2150125"/>
            <a:ext cx="3552176" cy="1501971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>
          <a:xfrm>
            <a:off x="4284767" y="1074859"/>
            <a:ext cx="2794003" cy="1075266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Выбор данных заказчика из справочника «Сводный реестр»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7981270" y="3750054"/>
            <a:ext cx="724589" cy="219075"/>
          </a:xfrm>
          <a:prstGeom prst="ellipse">
            <a:avLst/>
          </a:prstGeom>
          <a:noFill/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3"/>
          <a:srcRect t="15165" r="24392" b="17206"/>
          <a:stretch/>
        </p:blipFill>
        <p:spPr>
          <a:xfrm>
            <a:off x="5753203" y="2578647"/>
            <a:ext cx="6190246" cy="3114592"/>
          </a:xfrm>
          <a:prstGeom prst="rect">
            <a:avLst/>
          </a:prstGeom>
        </p:spPr>
      </p:pic>
      <p:sp>
        <p:nvSpPr>
          <p:cNvPr id="11" name="Стрелка вправо 10"/>
          <p:cNvSpPr/>
          <p:nvPr/>
        </p:nvSpPr>
        <p:spPr>
          <a:xfrm>
            <a:off x="5062639" y="3686024"/>
            <a:ext cx="971548" cy="347133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6188522" y="3686024"/>
            <a:ext cx="586960" cy="184556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7015684" y="3473045"/>
            <a:ext cx="752411" cy="384264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11143393" y="5360293"/>
            <a:ext cx="559980" cy="332946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9763334" y="3410248"/>
            <a:ext cx="2029244" cy="834330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Отметить строку, нажать «ОК»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15" name="Прямая со стрелкой 14"/>
          <p:cNvCxnSpPr>
            <a:endCxn id="29" idx="0"/>
          </p:cNvCxnSpPr>
          <p:nvPr/>
        </p:nvCxnSpPr>
        <p:spPr>
          <a:xfrm>
            <a:off x="10777956" y="4247373"/>
            <a:ext cx="645427" cy="111292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кругленный прямоугольник 9"/>
          <p:cNvSpPr/>
          <p:nvPr/>
        </p:nvSpPr>
        <p:spPr>
          <a:xfrm>
            <a:off x="8142593" y="1140430"/>
            <a:ext cx="2870203" cy="1075266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Поиск по коду организации </a:t>
            </a:r>
          </a:p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(например, по ИНН)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20" name="Прямая со стрелкой 19"/>
          <p:cNvCxnSpPr>
            <a:endCxn id="13" idx="7"/>
          </p:cNvCxnSpPr>
          <p:nvPr/>
        </p:nvCxnSpPr>
        <p:spPr>
          <a:xfrm flipH="1">
            <a:off x="7657907" y="2215696"/>
            <a:ext cx="1794125" cy="1313623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6533715" y="2218673"/>
            <a:ext cx="2918318" cy="1433367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 bwMode="auto">
          <a:xfrm flipV="1">
            <a:off x="804" y="844157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3097C0-09E4-41BE-A183-EB5A4EFA6613}" type="slidenum">
              <a:rPr lang="ru-RU" altLang="ru-RU" smtClean="0"/>
              <a:pPr>
                <a:defRPr/>
              </a:pPr>
              <a:t>17</a:t>
            </a:fld>
            <a:endParaRPr lang="ru-RU" alt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11536141" y="6317773"/>
            <a:ext cx="3161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b="1" dirty="0" smtClean="0"/>
              <a:t>1</a:t>
            </a:r>
            <a:r>
              <a:rPr lang="ru-RU" sz="1000" b="1" dirty="0" smtClean="0"/>
              <a:t>6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1289534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2" grpId="0" animBg="1"/>
      <p:bldP spid="11" grpId="0" animBg="1"/>
      <p:bldP spid="18" grpId="0" animBg="1"/>
      <p:bldP spid="13" grpId="0" animBg="1"/>
      <p:bldP spid="29" grpId="0" animBg="1"/>
      <p:bldP spid="14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" t="20481" r="14967" b="27112"/>
          <a:stretch/>
        </p:blipFill>
        <p:spPr>
          <a:xfrm>
            <a:off x="190549" y="2447365"/>
            <a:ext cx="12002061" cy="416094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395203" y="72728"/>
            <a:ext cx="5797407" cy="773985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 fontAlgn="auto"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</a:rPr>
              <a:t>Открытие разделов на «71» лицевых счетах</a:t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sz="600" b="1" dirty="0">
                <a:solidFill>
                  <a:srgbClr val="002060"/>
                </a:solidFill>
                <a:latin typeface="Times New Roman" pitchFamily="18" charset="0"/>
              </a:rPr>
              <a:t/>
            </a:r>
            <a:br>
              <a:rPr lang="ru-RU" sz="600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itchFamily="18" charset="0"/>
              </a:rPr>
              <a:t>Блок «Заказчик»</a:t>
            </a:r>
          </a:p>
        </p:txBody>
      </p:sp>
      <p:sp>
        <p:nvSpPr>
          <p:cNvPr id="7" name="Овал 6"/>
          <p:cNvSpPr/>
          <p:nvPr/>
        </p:nvSpPr>
        <p:spPr>
          <a:xfrm>
            <a:off x="535960" y="4372428"/>
            <a:ext cx="779377" cy="183901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2494811" y="4337254"/>
            <a:ext cx="790575" cy="219075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252148" y="4332268"/>
            <a:ext cx="790575" cy="219075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190549" y="4556329"/>
            <a:ext cx="4657725" cy="821013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550755" y="4554069"/>
            <a:ext cx="2758441" cy="1114425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Заполняется вручную в соответствии с Документом-основанием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12" name="Прямая со стрелкой 11"/>
          <p:cNvCxnSpPr>
            <a:stCxn id="11" idx="1"/>
          </p:cNvCxnSpPr>
          <p:nvPr/>
        </p:nvCxnSpPr>
        <p:spPr>
          <a:xfrm flipH="1" flipV="1">
            <a:off x="7080096" y="4549554"/>
            <a:ext cx="1470659" cy="561728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6293287" y="4551343"/>
            <a:ext cx="786809" cy="1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 bwMode="auto">
          <a:xfrm flipV="1">
            <a:off x="804" y="853832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3097C0-09E4-41BE-A183-EB5A4EFA6613}" type="slidenum">
              <a:rPr lang="ru-RU" altLang="ru-RU" smtClean="0"/>
              <a:pPr>
                <a:defRPr/>
              </a:pPr>
              <a:t>18</a:t>
            </a:fld>
            <a:endParaRPr lang="ru-RU" alt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1536141" y="6317773"/>
            <a:ext cx="3161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b="1" dirty="0" smtClean="0"/>
              <a:t>1</a:t>
            </a:r>
            <a:r>
              <a:rPr lang="ru-RU" sz="1000" b="1" dirty="0" smtClean="0"/>
              <a:t>7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1508217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19962" r="18064" b="27478"/>
          <a:stretch/>
        </p:blipFill>
        <p:spPr>
          <a:xfrm>
            <a:off x="208478" y="1722223"/>
            <a:ext cx="10625396" cy="4255224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5729818" y="15417"/>
            <a:ext cx="6497107" cy="773985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 fontAlgn="auto"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</a:rPr>
              <a:t>Открытие разделов на «71» лицевых счетах</a:t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sz="600" b="1" dirty="0">
                <a:solidFill>
                  <a:srgbClr val="002060"/>
                </a:solidFill>
                <a:latin typeface="Times New Roman" pitchFamily="18" charset="0"/>
              </a:rPr>
              <a:t/>
            </a:r>
            <a:br>
              <a:rPr lang="ru-RU" sz="600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itchFamily="18" charset="0"/>
              </a:rPr>
              <a:t>Блок «Заказчик» - в закрытой части Сводного реестра</a:t>
            </a:r>
          </a:p>
        </p:txBody>
      </p:sp>
      <p:sp>
        <p:nvSpPr>
          <p:cNvPr id="9" name="Овал 8"/>
          <p:cNvSpPr/>
          <p:nvPr/>
        </p:nvSpPr>
        <p:spPr>
          <a:xfrm>
            <a:off x="7484411" y="3485712"/>
            <a:ext cx="2565024" cy="288429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 стрелкой 17"/>
          <p:cNvCxnSpPr/>
          <p:nvPr/>
        </p:nvCxnSpPr>
        <p:spPr>
          <a:xfrm flipV="1">
            <a:off x="4702239" y="3873086"/>
            <a:ext cx="1327406" cy="922867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Скругленный прямоугольник 18"/>
          <p:cNvSpPr/>
          <p:nvPr/>
        </p:nvSpPr>
        <p:spPr>
          <a:xfrm>
            <a:off x="3469855" y="4802570"/>
            <a:ext cx="2794003" cy="1777524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Если заказчик отсутствует в открытой части Сводного реестра, то ввод данных заказчика производится вручную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 bwMode="auto">
          <a:xfrm flipV="1">
            <a:off x="0" y="849377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cxnSp>
        <p:nvCxnSpPr>
          <p:cNvPr id="11" name="Прямая со стрелкой 10"/>
          <p:cNvCxnSpPr/>
          <p:nvPr/>
        </p:nvCxnSpPr>
        <p:spPr>
          <a:xfrm flipH="1" flipV="1">
            <a:off x="1741217" y="3876381"/>
            <a:ext cx="2959512" cy="919571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 flipV="1">
            <a:off x="3308385" y="3873086"/>
            <a:ext cx="1392344" cy="92286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 flipV="1">
            <a:off x="4637301" y="3866469"/>
            <a:ext cx="45433" cy="888767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11536141" y="6317773"/>
            <a:ext cx="3161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b="1" dirty="0" smtClean="0"/>
              <a:t>1</a:t>
            </a:r>
            <a:r>
              <a:rPr lang="ru-RU" sz="1000" b="1" dirty="0" smtClean="0"/>
              <a:t>8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1385954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t="9007" r="11504" b="21820"/>
          <a:stretch/>
        </p:blipFill>
        <p:spPr>
          <a:xfrm>
            <a:off x="533336" y="1368105"/>
            <a:ext cx="11418071" cy="5020266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701243" y="72728"/>
            <a:ext cx="6525682" cy="773985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 fontAlgn="auto"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</a:rPr>
              <a:t>Открытие разделов на «71» лицевых счетах</a:t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sz="600" b="1" dirty="0">
                <a:solidFill>
                  <a:srgbClr val="002060"/>
                </a:solidFill>
                <a:latin typeface="Times New Roman" pitchFamily="18" charset="0"/>
              </a:rPr>
              <a:t/>
            </a:r>
            <a:br>
              <a:rPr lang="ru-RU" sz="600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itchFamily="18" charset="0"/>
              </a:rPr>
              <a:t>Блок «Заказчик» - в закрытой части Сводного реестра</a:t>
            </a:r>
          </a:p>
        </p:txBody>
      </p:sp>
      <p:sp>
        <p:nvSpPr>
          <p:cNvPr id="15" name="Овал 14"/>
          <p:cNvSpPr/>
          <p:nvPr/>
        </p:nvSpPr>
        <p:spPr>
          <a:xfrm>
            <a:off x="808981" y="3878238"/>
            <a:ext cx="790575" cy="219075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2553986" y="3880100"/>
            <a:ext cx="790575" cy="219075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5984906" y="3895375"/>
            <a:ext cx="790575" cy="219075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700953" y="4853774"/>
            <a:ext cx="4681118" cy="28227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8197851" y="4649515"/>
            <a:ext cx="2106083" cy="836886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Поля заполняются вручную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20" name="Прямая со стрелкой 19"/>
          <p:cNvCxnSpPr>
            <a:stCxn id="19" idx="1"/>
            <a:endCxn id="16" idx="5"/>
          </p:cNvCxnSpPr>
          <p:nvPr/>
        </p:nvCxnSpPr>
        <p:spPr>
          <a:xfrm flipH="1" flipV="1">
            <a:off x="3228784" y="4067092"/>
            <a:ext cx="4969067" cy="100086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19" idx="1"/>
            <a:endCxn id="17" idx="4"/>
          </p:cNvCxnSpPr>
          <p:nvPr/>
        </p:nvCxnSpPr>
        <p:spPr>
          <a:xfrm flipH="1" flipV="1">
            <a:off x="6380194" y="4114450"/>
            <a:ext cx="1817657" cy="953508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19" idx="1"/>
            <a:endCxn id="15" idx="5"/>
          </p:cNvCxnSpPr>
          <p:nvPr/>
        </p:nvCxnSpPr>
        <p:spPr>
          <a:xfrm flipH="1" flipV="1">
            <a:off x="1483779" y="4065230"/>
            <a:ext cx="6714072" cy="1002728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>
            <a:stCxn id="39" idx="1"/>
            <a:endCxn id="18" idx="4"/>
          </p:cNvCxnSpPr>
          <p:nvPr/>
        </p:nvCxnSpPr>
        <p:spPr>
          <a:xfrm flipH="1" flipV="1">
            <a:off x="3041512" y="5136044"/>
            <a:ext cx="1506918" cy="817094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Скругленный прямоугольник 38"/>
          <p:cNvSpPr/>
          <p:nvPr/>
        </p:nvSpPr>
        <p:spPr>
          <a:xfrm>
            <a:off x="4548430" y="5555204"/>
            <a:ext cx="3268134" cy="795868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ТОФК выбирается из справочника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 bwMode="auto">
          <a:xfrm flipV="1">
            <a:off x="804" y="857455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1536141" y="6317773"/>
            <a:ext cx="3161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b="1" dirty="0" smtClean="0"/>
              <a:t>1</a:t>
            </a:r>
            <a:r>
              <a:rPr lang="ru-RU" sz="1000" b="1" dirty="0" smtClean="0"/>
              <a:t>9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3910559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3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" t="10328" r="16777" b="16402"/>
          <a:stretch/>
        </p:blipFill>
        <p:spPr>
          <a:xfrm>
            <a:off x="1046507" y="1144092"/>
            <a:ext cx="10148715" cy="50260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29920" y="65009"/>
            <a:ext cx="5797407" cy="773985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 fontAlgn="auto"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</a:rPr>
              <a:t>Открытие разделов на «71» лицевых счетах</a:t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sz="600" b="1" dirty="0">
                <a:solidFill>
                  <a:srgbClr val="002060"/>
                </a:solidFill>
                <a:latin typeface="Times New Roman" pitchFamily="18" charset="0"/>
              </a:rPr>
              <a:t/>
            </a:r>
            <a:br>
              <a:rPr lang="ru-RU" sz="600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itchFamily="18" charset="0"/>
              </a:rPr>
              <a:t>Блок «Документ-основание»</a:t>
            </a:r>
          </a:p>
        </p:txBody>
      </p:sp>
      <p:sp>
        <p:nvSpPr>
          <p:cNvPr id="7" name="Овал 6"/>
          <p:cNvSpPr/>
          <p:nvPr/>
        </p:nvSpPr>
        <p:spPr>
          <a:xfrm>
            <a:off x="1386605" y="3754015"/>
            <a:ext cx="1298930" cy="245421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256610" y="3781764"/>
            <a:ext cx="838200" cy="268556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427796" y="3452137"/>
            <a:ext cx="1163004" cy="257167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2493174" y="4203020"/>
            <a:ext cx="1163004" cy="257167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7199658" y="3790283"/>
            <a:ext cx="838200" cy="257167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9142706" y="3790283"/>
            <a:ext cx="838200" cy="257167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4549464" y="4191489"/>
            <a:ext cx="838200" cy="257167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6660549" y="4191489"/>
            <a:ext cx="720554" cy="237801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2685535" y="4481483"/>
            <a:ext cx="838200" cy="257167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178124" y="4952214"/>
            <a:ext cx="2325054" cy="257167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1370599" y="5286444"/>
            <a:ext cx="1277398" cy="253042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343650" y="1322309"/>
            <a:ext cx="3054563" cy="1114425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Раздел заполняется в соответствии с Документом-основанием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19" name="Прямая со стрелкой 18"/>
          <p:cNvCxnSpPr>
            <a:stCxn id="18" idx="1"/>
          </p:cNvCxnSpPr>
          <p:nvPr/>
        </p:nvCxnSpPr>
        <p:spPr>
          <a:xfrm rot="10800000" flipV="1">
            <a:off x="3074676" y="1879522"/>
            <a:ext cx="3268975" cy="116681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 bwMode="auto">
          <a:xfrm flipV="1">
            <a:off x="0" y="860102"/>
            <a:ext cx="12226925" cy="7907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11536141" y="6317773"/>
            <a:ext cx="3161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00" b="1" dirty="0" smtClean="0"/>
              <a:t>20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2859341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" t="44352" r="15275" b="8980"/>
          <a:stretch/>
        </p:blipFill>
        <p:spPr>
          <a:xfrm>
            <a:off x="190549" y="1532043"/>
            <a:ext cx="10889343" cy="297170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42593" y="51367"/>
            <a:ext cx="5797407" cy="773985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 fontAlgn="auto"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</a:rPr>
              <a:t>Открытие разделов на «71» лицевых счетах</a:t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sz="600" b="1" dirty="0">
                <a:solidFill>
                  <a:srgbClr val="002060"/>
                </a:solidFill>
                <a:latin typeface="Times New Roman" pitchFamily="18" charset="0"/>
              </a:rPr>
              <a:t/>
            </a:r>
            <a:br>
              <a:rPr lang="ru-RU" sz="600" b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itchFamily="18" charset="0"/>
              </a:rPr>
              <a:t>Блок «Документ-основание»</a:t>
            </a:r>
          </a:p>
        </p:txBody>
      </p:sp>
      <p:sp>
        <p:nvSpPr>
          <p:cNvPr id="7" name="Овал 6"/>
          <p:cNvSpPr/>
          <p:nvPr/>
        </p:nvSpPr>
        <p:spPr>
          <a:xfrm>
            <a:off x="533336" y="3243549"/>
            <a:ext cx="1383885" cy="327921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432195" y="3912755"/>
            <a:ext cx="3420826" cy="472112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860070" y="2040236"/>
            <a:ext cx="3170601" cy="655842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Указать идентификатор государственного контракта</a:t>
            </a:r>
          </a:p>
        </p:txBody>
      </p:sp>
      <p:cxnSp>
        <p:nvCxnSpPr>
          <p:cNvPr id="16" name="Прямая со стрелкой 15"/>
          <p:cNvCxnSpPr>
            <a:stCxn id="15" idx="1"/>
          </p:cNvCxnSpPr>
          <p:nvPr/>
        </p:nvCxnSpPr>
        <p:spPr>
          <a:xfrm flipH="1">
            <a:off x="1425146" y="2368157"/>
            <a:ext cx="1434924" cy="90732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3"/>
          <a:srcRect l="-546" t="56512" r="9060" b="9677"/>
          <a:stretch/>
        </p:blipFill>
        <p:spPr>
          <a:xfrm>
            <a:off x="159876" y="4442130"/>
            <a:ext cx="11063841" cy="2331308"/>
          </a:xfrm>
          <a:prstGeom prst="rect">
            <a:avLst/>
          </a:prstGeom>
          <a:solidFill>
            <a:srgbClr val="CCECFF"/>
          </a:solidFill>
        </p:spPr>
      </p:pic>
      <p:cxnSp>
        <p:nvCxnSpPr>
          <p:cNvPr id="10" name="Прямая со стрелкой 9"/>
          <p:cNvCxnSpPr/>
          <p:nvPr/>
        </p:nvCxnSpPr>
        <p:spPr>
          <a:xfrm flipH="1">
            <a:off x="3883694" y="3847070"/>
            <a:ext cx="2545940" cy="299073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кругленный прямоугольник 8"/>
          <p:cNvSpPr/>
          <p:nvPr/>
        </p:nvSpPr>
        <p:spPr>
          <a:xfrm>
            <a:off x="6429634" y="3575219"/>
            <a:ext cx="4081847" cy="985790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При добавлении строки поля заполняются автоматически, необходимо вложить скан-копию Документа-основания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971529" y="4305276"/>
            <a:ext cx="1943556" cy="608338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Заполняется из справочников</a:t>
            </a:r>
          </a:p>
        </p:txBody>
      </p:sp>
      <p:cxnSp>
        <p:nvCxnSpPr>
          <p:cNvPr id="36" name="Прямая со стрелкой 35"/>
          <p:cNvCxnSpPr/>
          <p:nvPr/>
        </p:nvCxnSpPr>
        <p:spPr>
          <a:xfrm>
            <a:off x="4915085" y="4707573"/>
            <a:ext cx="563498" cy="627119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 bwMode="auto">
          <a:xfrm flipV="1">
            <a:off x="-12271" y="852915"/>
            <a:ext cx="12240000" cy="0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1536141" y="6317773"/>
            <a:ext cx="3161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b="1" dirty="0" smtClean="0"/>
              <a:t>2</a:t>
            </a:r>
            <a:r>
              <a:rPr lang="ru-RU" sz="1000" b="1" dirty="0" smtClean="0"/>
              <a:t>1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2859341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5" grpId="0" animBg="1"/>
      <p:bldP spid="9" grpId="0" animBg="1"/>
      <p:bldP spid="3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436457" y="158928"/>
            <a:ext cx="5797407" cy="404653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Заполнение Листа согласования</a:t>
            </a:r>
            <a:endParaRPr lang="ru-RU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85"/>
          <a:stretch/>
        </p:blipFill>
        <p:spPr bwMode="auto">
          <a:xfrm>
            <a:off x="461276" y="1772498"/>
            <a:ext cx="8326437" cy="3306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Овал 6"/>
          <p:cNvSpPr/>
          <p:nvPr/>
        </p:nvSpPr>
        <p:spPr>
          <a:xfrm>
            <a:off x="5852726" y="2808325"/>
            <a:ext cx="971550" cy="30480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3128" y="3712405"/>
            <a:ext cx="6048376" cy="2882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Овал 8"/>
          <p:cNvSpPr/>
          <p:nvPr/>
        </p:nvSpPr>
        <p:spPr>
          <a:xfrm>
            <a:off x="589098" y="3628654"/>
            <a:ext cx="369888" cy="30480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184756" y="1015718"/>
            <a:ext cx="3344304" cy="2591082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Согласующий и утверждающий заполняются в соответствии с </a:t>
            </a:r>
          </a:p>
          <a:p>
            <a:pPr algn="ctr" fontAlgn="auto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Заявками на допуск сотрудников к ГИИС «Электронный бюджет».</a:t>
            </a:r>
          </a:p>
          <a:p>
            <a:pPr algn="ctr" fontAlgn="auto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При наличии одной подписи в Карточке образцов подписей этап согласования можно пропустить.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11" name="Прямая со стрелкой 10"/>
          <p:cNvCxnSpPr>
            <a:stCxn id="10" idx="2"/>
          </p:cNvCxnSpPr>
          <p:nvPr/>
        </p:nvCxnSpPr>
        <p:spPr>
          <a:xfrm flipH="1">
            <a:off x="7213602" y="3606800"/>
            <a:ext cx="2643306" cy="1430871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1701801" y="5022049"/>
            <a:ext cx="2785532" cy="1209418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Выбрать документ в списке, нажать кнопку «На согласование»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13" name="Прямая со стрелкой 12"/>
          <p:cNvCxnSpPr>
            <a:stCxn id="12" idx="0"/>
            <a:endCxn id="9" idx="5"/>
          </p:cNvCxnSpPr>
          <p:nvPr/>
        </p:nvCxnSpPr>
        <p:spPr>
          <a:xfrm flipH="1" flipV="1">
            <a:off x="904817" y="3888817"/>
            <a:ext cx="2189750" cy="1133232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12" idx="0"/>
            <a:endCxn id="7" idx="3"/>
          </p:cNvCxnSpPr>
          <p:nvPr/>
        </p:nvCxnSpPr>
        <p:spPr>
          <a:xfrm flipV="1">
            <a:off x="3094567" y="3068488"/>
            <a:ext cx="2900439" cy="1953561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Стрелка вправо 34"/>
          <p:cNvSpPr/>
          <p:nvPr/>
        </p:nvSpPr>
        <p:spPr>
          <a:xfrm>
            <a:off x="4958492" y="5222491"/>
            <a:ext cx="965199" cy="347133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единительная линия 19"/>
          <p:cNvCxnSpPr/>
          <p:nvPr/>
        </p:nvCxnSpPr>
        <p:spPr bwMode="auto">
          <a:xfrm flipV="1">
            <a:off x="0" y="849177"/>
            <a:ext cx="12240000" cy="0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1536141" y="6317773"/>
            <a:ext cx="3161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b="1" dirty="0" smtClean="0"/>
              <a:t>2</a:t>
            </a:r>
            <a:r>
              <a:rPr lang="ru-RU" sz="1000" b="1" dirty="0" smtClean="0"/>
              <a:t>2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1615319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2" grpId="0" animBg="1"/>
      <p:bldP spid="3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28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6987" y="3960547"/>
            <a:ext cx="6838950" cy="2257425"/>
          </a:xfrm>
          <a:prstGeom prst="rect">
            <a:avLst/>
          </a:prstGeom>
        </p:spPr>
      </p:pic>
      <p:pic>
        <p:nvPicPr>
          <p:cNvPr id="13" name="Рисунок 12" descr="28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42496" y="1346993"/>
            <a:ext cx="6781800" cy="24384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42593" y="199093"/>
            <a:ext cx="5797407" cy="404653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Согласование и утверждение Документа-основания</a:t>
            </a:r>
            <a:endParaRPr lang="ru-RU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3355" y="1783821"/>
            <a:ext cx="3067050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Овал 7"/>
          <p:cNvSpPr/>
          <p:nvPr/>
        </p:nvSpPr>
        <p:spPr>
          <a:xfrm>
            <a:off x="9997017" y="2674408"/>
            <a:ext cx="962025" cy="390525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0558" y="4424096"/>
            <a:ext cx="2847975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Овал 9"/>
          <p:cNvSpPr/>
          <p:nvPr/>
        </p:nvSpPr>
        <p:spPr>
          <a:xfrm>
            <a:off x="9954683" y="5418666"/>
            <a:ext cx="962025" cy="390525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3976159" y="2057399"/>
            <a:ext cx="1358900" cy="508793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3857625" y="4574383"/>
            <a:ext cx="1477434" cy="540542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8170334" y="4868334"/>
            <a:ext cx="524932" cy="347133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8153400" y="2370667"/>
            <a:ext cx="465666" cy="347133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" name="Прямая соединительная линия 22"/>
          <p:cNvCxnSpPr/>
          <p:nvPr/>
        </p:nvCxnSpPr>
        <p:spPr bwMode="auto">
          <a:xfrm flipV="1">
            <a:off x="0" y="846713"/>
            <a:ext cx="12240000" cy="0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1536141" y="6317773"/>
            <a:ext cx="3161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b="1" dirty="0" smtClean="0"/>
              <a:t>2</a:t>
            </a:r>
            <a:r>
              <a:rPr lang="ru-RU" sz="1000" b="1" dirty="0" smtClean="0"/>
              <a:t>3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3530763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5" grpId="0" animBg="1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5765166" y="252658"/>
            <a:ext cx="6461759" cy="717912"/>
          </a:xfrm>
        </p:spPr>
        <p:txBody>
          <a:bodyPr/>
          <a:lstStyle/>
          <a:p>
            <a:pPr algn="r"/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Arial" pitchFamily="34" charset="0"/>
              </a:rPr>
              <a:t>Статусы Документа-основания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ea typeface="+mn-ea"/>
              <a:cs typeface="Arial" pitchFamily="34" charset="0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3081556" y="2099419"/>
            <a:ext cx="732928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786471" y="1838590"/>
            <a:ext cx="2295085" cy="556567"/>
          </a:xfrm>
          <a:prstGeom prst="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Черновик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3814483" y="1828726"/>
            <a:ext cx="7940571" cy="56643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Документ-основание находится на стадии ввода информации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81486" y="2754914"/>
            <a:ext cx="2295085" cy="556567"/>
          </a:xfrm>
          <a:prstGeom prst="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Удален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786471" y="3639012"/>
            <a:ext cx="2295085" cy="556567"/>
          </a:xfrm>
          <a:prstGeom prst="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На </a:t>
            </a:r>
            <a:r>
              <a:rPr lang="ru-RU" dirty="0" smtClean="0">
                <a:solidFill>
                  <a:schemeClr val="tx1"/>
                </a:solidFill>
              </a:rPr>
              <a:t>согласовании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786471" y="4500212"/>
            <a:ext cx="2295085" cy="556567"/>
          </a:xfrm>
          <a:prstGeom prst="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На утверждении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781487" y="5363629"/>
            <a:ext cx="2295085" cy="556567"/>
          </a:xfrm>
          <a:prstGeom prst="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На исполнении </a:t>
            </a:r>
            <a:r>
              <a:rPr lang="ru-RU" dirty="0" smtClean="0">
                <a:solidFill>
                  <a:schemeClr val="tx1"/>
                </a:solidFill>
              </a:rPr>
              <a:t>ЦС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3814482" y="2745050"/>
            <a:ext cx="7940571" cy="56643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Документ-основание удален в связи с ошибочным вводом информации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3814484" y="3639012"/>
            <a:ext cx="7940571" cy="56643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Документ-основание находится на стадии согласования клиентом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3814483" y="4514119"/>
            <a:ext cx="7940571" cy="56643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Документ-основание находится на стадии утверждения клиентом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3814481" y="5300997"/>
            <a:ext cx="7940571" cy="56643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Документ-основание направлен на обработку в Центр специализации (ЦС)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42" name="Прямая со стрелкой 41"/>
          <p:cNvCxnSpPr/>
          <p:nvPr/>
        </p:nvCxnSpPr>
        <p:spPr>
          <a:xfrm>
            <a:off x="3081556" y="3033197"/>
            <a:ext cx="732928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3076571" y="3922227"/>
            <a:ext cx="732928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3081556" y="4797334"/>
            <a:ext cx="732928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3081556" y="5588131"/>
            <a:ext cx="732928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 bwMode="auto">
          <a:xfrm flipV="1">
            <a:off x="0" y="857415"/>
            <a:ext cx="12240000" cy="0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11536141" y="6317773"/>
            <a:ext cx="3161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b="1" dirty="0" smtClean="0"/>
              <a:t>2</a:t>
            </a:r>
            <a:r>
              <a:rPr lang="ru-RU" sz="1000" b="1" dirty="0" smtClean="0"/>
              <a:t>4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349963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5778241" y="225915"/>
            <a:ext cx="6461759" cy="717912"/>
          </a:xfrm>
        </p:spPr>
        <p:txBody>
          <a:bodyPr/>
          <a:lstStyle/>
          <a:p>
            <a:pPr algn="r"/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Arial" pitchFamily="34" charset="0"/>
              </a:rPr>
              <a:t>Статусы Документа-основания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ea typeface="+mn-ea"/>
              <a:cs typeface="Arial" pitchFamily="34" charset="0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3081556" y="2099419"/>
            <a:ext cx="732928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781490" y="1828726"/>
            <a:ext cx="2295085" cy="556567"/>
          </a:xfrm>
          <a:prstGeom prst="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 согласовании ЦС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3814483" y="1828726"/>
            <a:ext cx="7940571" cy="56643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Документ-основание находится на стадии согласования </a:t>
            </a:r>
            <a:r>
              <a:rPr lang="ru-RU" dirty="0">
                <a:solidFill>
                  <a:schemeClr val="tx1"/>
                </a:solidFill>
              </a:rPr>
              <a:t>Центром специализации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81486" y="2754914"/>
            <a:ext cx="2295085" cy="556567"/>
          </a:xfrm>
          <a:prstGeom prst="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 утверждении ЦС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786471" y="3639012"/>
            <a:ext cx="2295085" cy="556567"/>
          </a:xfrm>
          <a:prstGeom prst="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На </a:t>
            </a:r>
            <a:r>
              <a:rPr lang="ru-RU" dirty="0" smtClean="0">
                <a:solidFill>
                  <a:schemeClr val="tx1"/>
                </a:solidFill>
              </a:rPr>
              <a:t>доработке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786471" y="4500212"/>
            <a:ext cx="2295085" cy="556567"/>
          </a:xfrm>
          <a:prstGeom prst="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Отменен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81487" y="5363629"/>
            <a:ext cx="2295085" cy="556567"/>
          </a:xfrm>
          <a:prstGeom prst="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Включен в Перечень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3814482" y="2745050"/>
            <a:ext cx="7940571" cy="56643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Документ-основание находится на стадии </a:t>
            </a:r>
            <a:r>
              <a:rPr lang="ru-RU" dirty="0" smtClean="0">
                <a:solidFill>
                  <a:schemeClr val="tx1"/>
                </a:solidFill>
              </a:rPr>
              <a:t>утверждения </a:t>
            </a:r>
            <a:r>
              <a:rPr lang="ru-RU" dirty="0">
                <a:solidFill>
                  <a:schemeClr val="tx1"/>
                </a:solidFill>
              </a:rPr>
              <a:t>Центром специализации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3814484" y="3639012"/>
            <a:ext cx="7940571" cy="56643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Документ-основание возвращен клиенту на доработку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3814483" y="4514119"/>
            <a:ext cx="7940571" cy="56643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Документ-основание отказан, необходимо ввести новый документ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3814481" y="5300997"/>
            <a:ext cx="7940571" cy="56643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Документ-основание принят Центром специализации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42" name="Прямая со стрелкой 41"/>
          <p:cNvCxnSpPr/>
          <p:nvPr/>
        </p:nvCxnSpPr>
        <p:spPr>
          <a:xfrm>
            <a:off x="3081556" y="3033197"/>
            <a:ext cx="732928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3076571" y="3922227"/>
            <a:ext cx="732928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3081556" y="4797334"/>
            <a:ext cx="732928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3081556" y="5588131"/>
            <a:ext cx="732928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 bwMode="auto">
          <a:xfrm flipV="1">
            <a:off x="0" y="846713"/>
            <a:ext cx="12240000" cy="0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11536141" y="6317773"/>
            <a:ext cx="3161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b="1" dirty="0" smtClean="0"/>
              <a:t>2</a:t>
            </a:r>
            <a:r>
              <a:rPr lang="ru-RU" sz="1000" b="1" dirty="0" smtClean="0"/>
              <a:t>5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60107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442593" y="178650"/>
            <a:ext cx="5797407" cy="404653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Документ-основание в статусе «На доработке»</a:t>
            </a:r>
            <a:endParaRPr lang="ru-RU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88" y="1666875"/>
            <a:ext cx="11182350" cy="4587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Овал 6"/>
          <p:cNvSpPr/>
          <p:nvPr/>
        </p:nvSpPr>
        <p:spPr>
          <a:xfrm>
            <a:off x="5172075" y="3619548"/>
            <a:ext cx="1838326" cy="257127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405312" y="4238673"/>
            <a:ext cx="3233738" cy="257127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903228" y="5326912"/>
            <a:ext cx="8229600" cy="1353288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Отметить документ в статусе «На доработке», нажать кнопку «Взять в работу», документ перейдет в статус «Черновик». Исправить недочеты и заново согласовать/утвердить документ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584187" y="1032060"/>
            <a:ext cx="3807714" cy="1482540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Открыть документ в статусе «На доработке», раздел «Причины возврата», ознакомиться с причинами, проанализировать</a:t>
            </a:r>
          </a:p>
        </p:txBody>
      </p:sp>
      <p:cxnSp>
        <p:nvCxnSpPr>
          <p:cNvPr id="19" name="Прямая со стрелкой 18"/>
          <p:cNvCxnSpPr>
            <a:stCxn id="18" idx="2"/>
          </p:cNvCxnSpPr>
          <p:nvPr/>
        </p:nvCxnSpPr>
        <p:spPr>
          <a:xfrm flipH="1">
            <a:off x="5969002" y="2514600"/>
            <a:ext cx="3519042" cy="107526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18" idx="2"/>
            <a:endCxn id="9" idx="7"/>
          </p:cNvCxnSpPr>
          <p:nvPr/>
        </p:nvCxnSpPr>
        <p:spPr>
          <a:xfrm flipH="1">
            <a:off x="7165480" y="2514600"/>
            <a:ext cx="2322564" cy="1761728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 bwMode="auto">
          <a:xfrm flipV="1">
            <a:off x="0" y="846713"/>
            <a:ext cx="12240000" cy="0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1536141" y="6317773"/>
            <a:ext cx="3161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b="1" dirty="0" smtClean="0"/>
              <a:t>2</a:t>
            </a:r>
            <a:r>
              <a:rPr lang="ru-RU" sz="1000" b="1" dirty="0" smtClean="0"/>
              <a:t>6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4244392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8" grpId="0" animBg="1"/>
      <p:bldP spid="1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401184" y="179637"/>
            <a:ext cx="5797407" cy="404653"/>
          </a:xfrm>
          <a:prstGeom prst="rect">
            <a:avLst/>
          </a:prstGeom>
        </p:spPr>
        <p:txBody>
          <a:bodyPr wrap="square" lIns="126421" tIns="63210" rIns="126421" bIns="63210">
            <a:spAutoFit/>
          </a:bodyPr>
          <a:lstStyle/>
          <a:p>
            <a:pPr algn="r"/>
            <a:r>
              <a:rPr lang="ru-RU" b="1" dirty="0">
                <a:solidFill>
                  <a:srgbClr val="002060"/>
                </a:solidFill>
                <a:latin typeface="Times New Roman" pitchFamily="18" charset="0"/>
              </a:rPr>
              <a:t>Документ-основание в статусе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«Отменен»</a:t>
            </a:r>
            <a:endParaRPr lang="ru-RU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54"/>
          <a:stretch/>
        </p:blipFill>
        <p:spPr bwMode="auto">
          <a:xfrm>
            <a:off x="1314451" y="1952624"/>
            <a:ext cx="10410824" cy="4169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Овал 6"/>
          <p:cNvSpPr/>
          <p:nvPr/>
        </p:nvSpPr>
        <p:spPr>
          <a:xfrm>
            <a:off x="3895725" y="3430588"/>
            <a:ext cx="1360885" cy="317523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2114550" y="4745038"/>
            <a:ext cx="3000375" cy="317523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745054" y="1659467"/>
            <a:ext cx="3972815" cy="1667933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Открыть документ в статусе «Отменен», раздел «Отметки ЦС обслуживания», ознакомиться с причинами отклонения, проанализировать.</a:t>
            </a:r>
          </a:p>
        </p:txBody>
      </p:sp>
      <p:cxnSp>
        <p:nvCxnSpPr>
          <p:cNvPr id="10" name="Прямая со стрелкой 9"/>
          <p:cNvCxnSpPr>
            <a:stCxn id="9" idx="1"/>
            <a:endCxn id="7" idx="7"/>
          </p:cNvCxnSpPr>
          <p:nvPr/>
        </p:nvCxnSpPr>
        <p:spPr>
          <a:xfrm rot="10800000" flipV="1">
            <a:off x="5057314" y="2493434"/>
            <a:ext cx="2687741" cy="983654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9" idx="1"/>
            <a:endCxn id="8" idx="6"/>
          </p:cNvCxnSpPr>
          <p:nvPr/>
        </p:nvCxnSpPr>
        <p:spPr>
          <a:xfrm rot="10800000" flipV="1">
            <a:off x="5114926" y="2493434"/>
            <a:ext cx="2630129" cy="241036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7067721" y="5308601"/>
            <a:ext cx="3972815" cy="1278466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Статус «Отменен» является окончательным, необходимо создать новый Документ-основание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 bwMode="auto">
          <a:xfrm flipV="1">
            <a:off x="0" y="846713"/>
            <a:ext cx="12240000" cy="0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1536141" y="6317773"/>
            <a:ext cx="3161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b="1" dirty="0" smtClean="0"/>
              <a:t>2</a:t>
            </a:r>
            <a:r>
              <a:rPr lang="ru-RU" sz="1000" b="1" dirty="0" smtClean="0"/>
              <a:t>7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4244392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10093" r="26907" b="20423"/>
          <a:stretch/>
        </p:blipFill>
        <p:spPr>
          <a:xfrm>
            <a:off x="139876" y="2295524"/>
            <a:ext cx="7689674" cy="41148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-130" t="16523" r="38460" b="18216"/>
          <a:stretch/>
        </p:blipFill>
        <p:spPr>
          <a:xfrm>
            <a:off x="5684518" y="2454569"/>
            <a:ext cx="6463666" cy="379671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975985" y="373993"/>
            <a:ext cx="6057899" cy="654707"/>
          </a:xfrm>
          <a:prstGeom prst="rect">
            <a:avLst/>
          </a:prstGeom>
        </p:spPr>
        <p:txBody>
          <a:bodyPr vert="horz" lIns="112892" tIns="56446" rIns="112892" bIns="56446" rtlCol="0" anchor="ctr">
            <a:noAutofit/>
          </a:bodyPr>
          <a:lstStyle>
            <a:lvl1pPr algn="l" defTabSz="1128918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endParaRPr lang="ru-RU" sz="1800" dirty="0">
              <a:solidFill>
                <a:schemeClr val="tx1"/>
              </a:solidFill>
              <a:latin typeface="Times New Roman" pitchFamily="18" charset="0"/>
              <a:ea typeface="+mn-ea"/>
              <a:cs typeface="Arial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968616" y="51437"/>
            <a:ext cx="7271384" cy="654707"/>
          </a:xfrm>
          <a:prstGeom prst="rect">
            <a:avLst/>
          </a:prstGeom>
        </p:spPr>
        <p:txBody>
          <a:bodyPr vert="horz" lIns="112892" tIns="56446" rIns="112892" bIns="56446" rtlCol="0" anchor="ctr">
            <a:noAutofit/>
          </a:bodyPr>
          <a:lstStyle>
            <a:lvl1pPr algn="l" defTabSz="1128918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</a:pP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Arial" pitchFamily="34" charset="0"/>
              </a:rPr>
              <a:t>Уведомление о включении в Перечень Документов-оснований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ea typeface="+mn-ea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06905" y="996157"/>
            <a:ext cx="5917720" cy="1280316"/>
          </a:xfrm>
          <a:prstGeom prst="roundRect">
            <a:avLst/>
          </a:prstGeom>
          <a:solidFill>
            <a:srgbClr val="CCEC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92" tIns="56446" rIns="112892" bIns="56446" rtlCol="0" anchor="ctr"/>
          <a:lstStyle/>
          <a:p>
            <a:pPr algn="ctr" fontAlgn="auto">
              <a:spcAft>
                <a:spcPts val="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Пункт меню: </a:t>
            </a:r>
          </a:p>
          <a:p>
            <a:pPr algn="ctr" fontAlgn="auto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Казначейское сопровождение/ Управление расходами (казначейское сопровождение)/</a:t>
            </a:r>
          </a:p>
          <a:p>
            <a:pPr algn="ctr" fontAlgn="auto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Ведение перечня документов-оснований/</a:t>
            </a:r>
          </a:p>
          <a:p>
            <a:pPr algn="ctr" fontAlgn="auto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Уведомление о приеме документа-основания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 bwMode="auto">
          <a:xfrm flipV="1">
            <a:off x="0" y="860676"/>
            <a:ext cx="12240000" cy="0"/>
          </a:xfrm>
          <a:prstGeom prst="line">
            <a:avLst/>
          </a:prstGeom>
          <a:ln w="28575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12" name="Овал 11"/>
          <p:cNvSpPr/>
          <p:nvPr/>
        </p:nvSpPr>
        <p:spPr>
          <a:xfrm>
            <a:off x="446720" y="5860325"/>
            <a:ext cx="2391729" cy="34045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2666045" y="3145700"/>
            <a:ext cx="2391729" cy="34045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4712970" y="3870365"/>
            <a:ext cx="971548" cy="347133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1412748" y="6317773"/>
            <a:ext cx="38818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000" b="1" dirty="0" smtClean="0"/>
              <a:t>2</a:t>
            </a:r>
            <a:r>
              <a:rPr lang="ru-RU" sz="1000" b="1" dirty="0" smtClean="0"/>
              <a:t>8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1239070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5900161" y="136911"/>
            <a:ext cx="6339839" cy="504173"/>
          </a:xfrm>
        </p:spPr>
        <p:txBody>
          <a:bodyPr/>
          <a:lstStyle/>
          <a:p>
            <a:pPr algn="ctr"/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Arial" pitchFamily="34" charset="0"/>
              </a:rPr>
              <a:t>Контакты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ea typeface="+mn-ea"/>
              <a:cs typeface="Arial" pitchFamily="34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 bwMode="auto">
          <a:xfrm flipV="1">
            <a:off x="0" y="846713"/>
            <a:ext cx="12240000" cy="0"/>
          </a:xfrm>
          <a:prstGeom prst="line">
            <a:avLst/>
          </a:prstGeom>
          <a:ln w="12700" cap="sq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3"/>
            <a:ext cx="2142067" cy="83851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33336" y="1742218"/>
            <a:ext cx="9136875" cy="293926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2000" dirty="0"/>
              <a:t>По вопросам подготовки и оформления документов, необходимых для открытия лицевого счета участника казначейского сопровождения можно обратиться в Отдел ведения федеральных реестров по телефонам:</a:t>
            </a:r>
          </a:p>
          <a:p>
            <a:pPr algn="ctr">
              <a:spcAft>
                <a:spcPts val="600"/>
              </a:spcAft>
            </a:pPr>
            <a:r>
              <a:rPr lang="ru-RU" sz="2000" dirty="0"/>
              <a:t>590-149,</a:t>
            </a:r>
          </a:p>
          <a:p>
            <a:pPr algn="ctr">
              <a:spcAft>
                <a:spcPts val="600"/>
              </a:spcAft>
            </a:pPr>
            <a:r>
              <a:rPr lang="ru-RU" sz="2000" dirty="0"/>
              <a:t>590-003,</a:t>
            </a:r>
          </a:p>
          <a:p>
            <a:pPr algn="ctr">
              <a:spcAft>
                <a:spcPts val="600"/>
              </a:spcAft>
            </a:pPr>
            <a:r>
              <a:rPr lang="ru-RU" sz="2000" dirty="0"/>
              <a:t>590-069,</a:t>
            </a:r>
            <a:endParaRPr lang="en-US" sz="2000" dirty="0"/>
          </a:p>
          <a:p>
            <a:pPr algn="ctr">
              <a:spcAft>
                <a:spcPts val="600"/>
              </a:spcAft>
            </a:pPr>
            <a:r>
              <a:rPr lang="ru-RU" sz="2000" dirty="0"/>
              <a:t>590-059.</a:t>
            </a:r>
          </a:p>
          <a:p>
            <a:pPr algn="ctr">
              <a:spcAft>
                <a:spcPts val="600"/>
              </a:spcAft>
            </a:pPr>
            <a:r>
              <a:rPr lang="ru-RU" sz="2000" dirty="0"/>
              <a:t>Электронная почта :   </a:t>
            </a:r>
            <a:r>
              <a:rPr lang="en-US" sz="2000" b="1" dirty="0">
                <a:solidFill>
                  <a:srgbClr val="002060"/>
                </a:solidFill>
              </a:rPr>
              <a:t>ovfr_ufk67@roskazna.ru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2836-BE5D-489F-BD42-7CDC870F2AC1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  <p:sp>
        <p:nvSpPr>
          <p:cNvPr id="10" name="object 9"/>
          <p:cNvSpPr/>
          <p:nvPr/>
        </p:nvSpPr>
        <p:spPr>
          <a:xfrm>
            <a:off x="9886951" y="366901"/>
            <a:ext cx="2340778" cy="59291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38383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18155</TotalTime>
  <Words>1138</Words>
  <Application>Microsoft Office PowerPoint</Application>
  <PresentationFormat>Произвольный</PresentationFormat>
  <Paragraphs>212</Paragraphs>
  <Slides>30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6" baseType="lpstr">
      <vt:lpstr>Arial</vt:lpstr>
      <vt:lpstr>Calibri</vt:lpstr>
      <vt:lpstr>Century Gothic</vt:lpstr>
      <vt:lpstr>Times New Roman</vt:lpstr>
      <vt:lpstr>Wingdings 3</vt:lpstr>
      <vt:lpstr>Легкий дым</vt:lpstr>
      <vt:lpstr>Презентация PowerPoint</vt:lpstr>
      <vt:lpstr> Порядок открытия лицевых счетов территориальными органами Федерального казначейства участникам казначейского сопровождения, утвержденный приказом Федерального казначейства от 22.12.2021 № 44н (ред. от 30.09.2025)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Статусы Документа при открытии лицевого счета</vt:lpstr>
      <vt:lpstr>Информация о реквизитах открытого лицевого счета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Статусы Документа-основания</vt:lpstr>
      <vt:lpstr>Статусы Документа-основания</vt:lpstr>
      <vt:lpstr>Презентация PowerPoint</vt:lpstr>
      <vt:lpstr>Презентация PowerPoint</vt:lpstr>
      <vt:lpstr>Презентация PowerPoint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Магаленцева Галина Алексеевна</dc:creator>
  <cp:lastModifiedBy>Кузьменко Марина Владимировна</cp:lastModifiedBy>
  <cp:revision>1793</cp:revision>
  <cp:lastPrinted>2019-01-18T10:05:26Z</cp:lastPrinted>
  <dcterms:created xsi:type="dcterms:W3CDTF">2015-03-03T16:27:21Z</dcterms:created>
  <dcterms:modified xsi:type="dcterms:W3CDTF">2025-12-10T04:11:14Z</dcterms:modified>
</cp:coreProperties>
</file>